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530" r:id="rId2"/>
    <p:sldId id="534" r:id="rId3"/>
    <p:sldId id="533" r:id="rId4"/>
    <p:sldId id="540" r:id="rId5"/>
    <p:sldId id="541" r:id="rId6"/>
    <p:sldId id="552" r:id="rId7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CC822EF-BA75-4499-8BC1-2D409A35B019}">
          <p14:sldIdLst>
            <p14:sldId id="530"/>
            <p14:sldId id="534"/>
            <p14:sldId id="533"/>
            <p14:sldId id="540"/>
            <p14:sldId id="541"/>
            <p14:sldId id="552"/>
          </p14:sldIdLst>
        </p14:section>
        <p14:section name="Untitled Section" id="{5C6E1A8B-6F9C-4DCC-9480-5B5D0AF7484E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2" autoAdjust="0"/>
    <p:restoredTop sz="94660"/>
  </p:normalViewPr>
  <p:slideViewPr>
    <p:cSldViewPr snapToGrid="0">
      <p:cViewPr varScale="1">
        <p:scale>
          <a:sx n="63" d="100"/>
          <a:sy n="63" d="100"/>
        </p:scale>
        <p:origin x="824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07A16-D0BA-4AA0-AFD0-7AD59E2C7AF0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87F98-7E76-4F2C-A423-92F668369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3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is.edu/hq/inclass/video/earthquake_machine_demonstration_of_the_1block_model_introduc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quickshake.pnsn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77632" y="122208"/>
            <a:ext cx="10172700" cy="1493517"/>
          </a:xfrm>
        </p:spPr>
        <p:txBody>
          <a:bodyPr/>
          <a:lstStyle/>
          <a:p>
            <a:r>
              <a:rPr lang="en-US" dirty="0"/>
              <a:t>PART 3      Class Agenda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192645" y="794545"/>
            <a:ext cx="4800600" cy="632529"/>
          </a:xfrm>
        </p:spPr>
        <p:txBody>
          <a:bodyPr/>
          <a:lstStyle/>
          <a:p>
            <a:r>
              <a:rPr lang="en-US" sz="4000">
                <a:solidFill>
                  <a:schemeClr val="accent5">
                    <a:lumMod val="75000"/>
                  </a:schemeClr>
                </a:solidFill>
              </a:rPr>
              <a:t>TODAY’s PLAN: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81432" y="1311564"/>
            <a:ext cx="5169916" cy="5391161"/>
          </a:xfrm>
        </p:spPr>
        <p:txBody>
          <a:bodyPr>
            <a:normAutofit lnSpcReduction="10000"/>
          </a:bodyPr>
          <a:lstStyle/>
          <a:p>
            <a:pPr marL="0" lvl="0" indent="0">
              <a:buClr>
                <a:srgbClr val="2A1A00"/>
              </a:buClr>
              <a:buNone/>
            </a:pPr>
            <a:r>
              <a:rPr lang="en-US" sz="3200" b="1" dirty="0">
                <a:solidFill>
                  <a:srgbClr val="0070C0"/>
                </a:solidFill>
              </a:rPr>
              <a:t>EQ:  </a:t>
            </a:r>
            <a:r>
              <a:rPr lang="en-US" sz="3200" b="1" i="1" dirty="0">
                <a:solidFill>
                  <a:schemeClr val="tx1"/>
                </a:solidFill>
              </a:rPr>
              <a:t>Why are some Earthquakes bigger than others?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Clr>
                <a:srgbClr val="2A1A00"/>
              </a:buClr>
              <a:buNone/>
            </a:pPr>
            <a:r>
              <a:rPr lang="en-US" sz="3200" b="1" dirty="0">
                <a:solidFill>
                  <a:srgbClr val="0070C0"/>
                </a:solidFill>
                <a:latin typeface="Gill Sans MT" panose="020B0502020104020203" pitchFamily="34" charset="0"/>
              </a:rPr>
              <a:t>LT: </a:t>
            </a:r>
            <a:r>
              <a:rPr lang="en-US" sz="3200" b="1" dirty="0">
                <a:solidFill>
                  <a:schemeClr val="tx1"/>
                </a:solidFill>
                <a:latin typeface="Gill Sans MT" panose="020B0502020104020203" pitchFamily="34" charset="0"/>
              </a:rPr>
              <a:t>Use mathematics and computational thinking to Compare/ contrast the different variables of simulated earthquakes.</a:t>
            </a:r>
            <a:endParaRPr lang="en-US" sz="32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Clr>
                <a:srgbClr val="2A1A00"/>
              </a:buClr>
              <a:buNone/>
            </a:pPr>
            <a:r>
              <a:rPr lang="en-US" sz="3200" b="1" dirty="0">
                <a:solidFill>
                  <a:srgbClr val="0070C0"/>
                </a:solidFill>
                <a:latin typeface="Gill Sans MT" panose="020B0502020104020203" pitchFamily="34" charset="0"/>
              </a:rPr>
              <a:t>SC: </a:t>
            </a:r>
            <a:r>
              <a:rPr lang="en-US" sz="3200" b="1" dirty="0">
                <a:solidFill>
                  <a:schemeClr val="tx1"/>
                </a:solidFill>
                <a:latin typeface="Gill Sans MT" panose="020B0502020104020203" pitchFamily="34" charset="0"/>
              </a:rPr>
              <a:t>Evaluate “Earthquake Machine” lab data to identify factors of bigger earthquakes.</a:t>
            </a:r>
            <a:endParaRPr lang="en-US" sz="2800" b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93841" y="794544"/>
            <a:ext cx="5646139" cy="632529"/>
          </a:xfrm>
        </p:spPr>
        <p:txBody>
          <a:bodyPr/>
          <a:lstStyle/>
          <a:p>
            <a:r>
              <a:rPr lang="en-US" sz="4000">
                <a:solidFill>
                  <a:schemeClr val="accent5">
                    <a:lumMod val="75000"/>
                  </a:schemeClr>
                </a:solidFill>
              </a:rPr>
              <a:t>Today’s </a:t>
            </a:r>
            <a:r>
              <a:rPr lang="en-US" sz="4000" err="1">
                <a:solidFill>
                  <a:schemeClr val="accent5">
                    <a:lumMod val="75000"/>
                  </a:schemeClr>
                </a:solidFill>
              </a:rPr>
              <a:t>TaSK</a:t>
            </a:r>
            <a:r>
              <a:rPr lang="en-US" sz="400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314536" y="1427073"/>
            <a:ext cx="5877464" cy="52756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B050"/>
                </a:solidFill>
              </a:rPr>
              <a:t>Group Work</a:t>
            </a:r>
          </a:p>
        </p:txBody>
      </p:sp>
    </p:spTree>
    <p:extLst>
      <p:ext uri="{BB962C8B-B14F-4D97-AF65-F5344CB8AC3E}">
        <p14:creationId xmlns:p14="http://schemas.microsoft.com/office/powerpoint/2010/main" val="344551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22A3A19-51B3-484E-BAEF-42CD7AB0E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for Completing the Lab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4D5250-7932-4439-8E80-76735912A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49681"/>
            <a:ext cx="10178322" cy="46299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hlinkClick r:id="rId2"/>
              </a:rPr>
              <a:t>IRIS Earthquake Machine Demo</a:t>
            </a:r>
            <a:r>
              <a:rPr lang="en-US" sz="28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After watching the video demo, complete Part 3 questions 1-4 on your worksheet and write a hypothesis.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When done, read the instructions &amp; use the data table to record your results.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Complete your “Middle Check”</a:t>
            </a:r>
          </a:p>
        </p:txBody>
      </p:sp>
    </p:spTree>
    <p:extLst>
      <p:ext uri="{BB962C8B-B14F-4D97-AF65-F5344CB8AC3E}">
        <p14:creationId xmlns:p14="http://schemas.microsoft.com/office/powerpoint/2010/main" val="9901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7B897-348A-4096-B896-C9FBB4C34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solidFill>
                  <a:srgbClr val="FF0000"/>
                </a:solidFill>
              </a:rPr>
              <a:t>COMPLETE MIDDLE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467E8-72A4-4B52-BD70-89636525F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HOW ARE YOU FEELING ABOUT YOUR SUCCESS CRITERIA? HOW IS YOUR TABLE PARTNER DOING? RAISE YOUR HAND IF YOU HAVE QUESTIONS.</a:t>
            </a:r>
          </a:p>
        </p:txBody>
      </p:sp>
    </p:spTree>
    <p:extLst>
      <p:ext uri="{BB962C8B-B14F-4D97-AF65-F5344CB8AC3E}">
        <p14:creationId xmlns:p14="http://schemas.microsoft.com/office/powerpoint/2010/main" val="1821761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D150B95-5A35-4899-9208-F6CF96A5A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QUESTIONS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8E724E4-F69D-4E20-89E5-02CB30E76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040" y="1219201"/>
            <a:ext cx="10942320" cy="466039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b="1" dirty="0">
                <a:solidFill>
                  <a:srgbClr val="C00000"/>
                </a:solidFill>
              </a:rPr>
              <a:t>What might the different variables represent in terms of earthquakes and landscape conditions? 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i="1" dirty="0">
                <a:solidFill>
                  <a:schemeClr val="tx1"/>
                </a:solidFill>
              </a:rPr>
              <a:t>Number of rubber bands</a:t>
            </a:r>
            <a:r>
              <a:rPr lang="en-US" sz="2800" b="1" i="1" dirty="0">
                <a:solidFill>
                  <a:srgbClr val="7030A0"/>
                </a:solidFill>
              </a:rPr>
              <a:t>(Controlled variable) </a:t>
            </a:r>
            <a:r>
              <a:rPr lang="en-US" sz="2800" i="1" dirty="0">
                <a:solidFill>
                  <a:schemeClr val="tx1"/>
                </a:solidFill>
              </a:rPr>
              <a:t>= We control this to make sure the surface type is all we are testing</a:t>
            </a:r>
            <a:endParaRPr lang="en-US" sz="2700" i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i="1" dirty="0">
                <a:solidFill>
                  <a:schemeClr val="tx1"/>
                </a:solidFill>
              </a:rPr>
              <a:t>angle of the board </a:t>
            </a:r>
            <a:r>
              <a:rPr lang="en-US" sz="2800" b="1" i="1" dirty="0">
                <a:solidFill>
                  <a:srgbClr val="0070C0"/>
                </a:solidFill>
              </a:rPr>
              <a:t>(Independent= Type of surface) </a:t>
            </a:r>
            <a:r>
              <a:rPr lang="en-US" sz="2800" i="1" dirty="0">
                <a:solidFill>
                  <a:schemeClr val="tx1"/>
                </a:solidFill>
              </a:rPr>
              <a:t>= steepness of the fault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i="1" dirty="0">
                <a:solidFill>
                  <a:schemeClr val="tx1"/>
                </a:solidFill>
              </a:rPr>
              <a:t>sandpaper grit size/Combination </a:t>
            </a:r>
            <a:r>
              <a:rPr lang="en-US" sz="2800" b="1" i="1" dirty="0">
                <a:solidFill>
                  <a:srgbClr val="0070C0"/>
                </a:solidFill>
              </a:rPr>
              <a:t>(Independent= Type of surface) </a:t>
            </a:r>
            <a:r>
              <a:rPr lang="en-US" sz="2800" i="1" dirty="0">
                <a:solidFill>
                  <a:schemeClr val="tx1"/>
                </a:solidFill>
              </a:rPr>
              <a:t>= differences in the amount of force required for a fault to move because of the amount of friction causing stress to the surface &amp; block. 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i="1" dirty="0">
                <a:solidFill>
                  <a:schemeClr val="tx1"/>
                </a:solidFill>
              </a:rPr>
              <a:t>Average distance the block travels per jump </a:t>
            </a:r>
            <a:r>
              <a:rPr lang="en-US" sz="2800" b="1" i="1" dirty="0">
                <a:solidFill>
                  <a:srgbClr val="00B050"/>
                </a:solidFill>
              </a:rPr>
              <a:t>(Dependent=</a:t>
            </a:r>
            <a:r>
              <a:rPr lang="en-US" sz="2800" i="1" dirty="0">
                <a:solidFill>
                  <a:srgbClr val="00B050"/>
                </a:solidFill>
              </a:rPr>
              <a:t>Amount of energy released</a:t>
            </a:r>
            <a:r>
              <a:rPr lang="en-US" sz="2800" b="1" i="1" dirty="0">
                <a:solidFill>
                  <a:srgbClr val="00B050"/>
                </a:solidFill>
              </a:rPr>
              <a:t>) </a:t>
            </a:r>
            <a:r>
              <a:rPr lang="en-US" sz="2800" i="1" dirty="0">
                <a:solidFill>
                  <a:schemeClr val="tx1"/>
                </a:solidFill>
              </a:rPr>
              <a:t>= differences in types of rocks that make up plates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96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D150B95-5A35-4899-9208-F6CF96A5A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QUESTIONS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8E724E4-F69D-4E20-89E5-02CB30E76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0" y="1219201"/>
            <a:ext cx="10881360" cy="46603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Different faults can store different amounts of energy before they fail. Some faults have the potential for generating larger earthquakes than others.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</a:rPr>
              <a:t>2. Since the rubber band and string DO NOT go totally slack after each movement, what does this tell you about the release of stored energy on a fault when an earthquake occurs?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b="1" i="1" dirty="0"/>
              <a:t>No earthquake ever releases all the energy stored in the Earth at a particular point. It is because some stored energy always remains that one quake may have numerous foreshocks and aftershocks, and earthquakes recur frequently in some active areas.</a:t>
            </a:r>
            <a:br>
              <a:rPr lang="en-US" sz="2800" b="1" i="1" dirty="0"/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9055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1A99A-3BD8-4D03-BAC5-44C46CD63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the link &amp; answer in your notebook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5B60E-AA40-49F6-97D4-F9E6863FC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38743"/>
            <a:ext cx="10178322" cy="4436872"/>
          </a:xfrm>
        </p:spPr>
        <p:txBody>
          <a:bodyPr>
            <a:normAutofit/>
          </a:bodyPr>
          <a:lstStyle/>
          <a:p>
            <a:r>
              <a:rPr lang="en-US" sz="4000" dirty="0"/>
              <a:t>Observe this “Live” data set for a minute… What do you think it is?</a:t>
            </a:r>
          </a:p>
          <a:p>
            <a:r>
              <a:rPr lang="en-US" sz="4000" dirty="0">
                <a:hlinkClick r:id="rId2"/>
              </a:rPr>
              <a:t>http://quickshake.pnsn.org/</a:t>
            </a:r>
            <a:endParaRPr lang="en-US" sz="4000" dirty="0"/>
          </a:p>
          <a:p>
            <a:r>
              <a:rPr lang="en-US" sz="4000" dirty="0"/>
              <a:t>Click on the “Configure” button… Now what do you think it is?</a:t>
            </a:r>
          </a:p>
        </p:txBody>
      </p:sp>
    </p:spTree>
    <p:extLst>
      <p:ext uri="{BB962C8B-B14F-4D97-AF65-F5344CB8AC3E}">
        <p14:creationId xmlns:p14="http://schemas.microsoft.com/office/powerpoint/2010/main" val="201903524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23186</TotalTime>
  <Words>304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Gill Sans MT</vt:lpstr>
      <vt:lpstr>Impact</vt:lpstr>
      <vt:lpstr>Wingdings</vt:lpstr>
      <vt:lpstr>Badge</vt:lpstr>
      <vt:lpstr>PART 3      Class Agenda</vt:lpstr>
      <vt:lpstr>STEPS for Completing the Lab</vt:lpstr>
      <vt:lpstr>COMPLETE MIDDLE CHECK</vt:lpstr>
      <vt:lpstr>CONCLUSION QUESTIONS</vt:lpstr>
      <vt:lpstr>CONCLUSION QUESTIONS</vt:lpstr>
      <vt:lpstr>Follow the link &amp; answer in your notebook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LESSON PLAN</dc:title>
  <dc:creator>Rutter, Molly</dc:creator>
  <cp:lastModifiedBy>Jephson-Hernandez, Shannon</cp:lastModifiedBy>
  <cp:revision>120</cp:revision>
  <cp:lastPrinted>2017-09-25T19:52:22Z</cp:lastPrinted>
  <dcterms:modified xsi:type="dcterms:W3CDTF">2019-01-18T16:55:38Z</dcterms:modified>
</cp:coreProperties>
</file>