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65" r:id="rId5"/>
    <p:sldId id="266" r:id="rId6"/>
    <p:sldId id="268" r:id="rId7"/>
    <p:sldId id="269" r:id="rId8"/>
    <p:sldId id="270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E3F2DC-3364-408A-827E-67C7A113EDAA}" v="1478" dt="2018-10-08T02:21:37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0FB69-0BDD-4AA6-84E0-7F9C3A238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A71AC-B547-477C-882A-985CD7653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3C286-F1FB-4A24-8A4F-37C9305B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2F06-880A-4FC3-84D9-4917D1AD43F0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B6BDB-D26A-479E-A712-3A96009C4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CAE8A-A9B4-4539-AC5E-A7C01381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94A2-FE9E-41CC-BDFE-C34240BC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3982F-D1A3-49E7-8F87-37EE95838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DAE79-6CC9-49F2-AC69-534CBFDF5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5E624-B0F6-47F8-955C-BC0FB54CA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2F06-880A-4FC3-84D9-4917D1AD43F0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EEA84-70A0-444E-B6EF-B97096662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DD0D6-ABA3-435D-B1A3-FA332250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94A2-FE9E-41CC-BDFE-C34240BC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0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F7EC0B-A732-4C24-9F78-6D422F0F88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E9C8B6-969F-4EBA-876C-99AC85048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97EA0-0E20-4D1D-A749-80BC68FA6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2F06-880A-4FC3-84D9-4917D1AD43F0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A6FC0-C552-425B-9BC7-6B3441A7C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33680-A876-43AC-9F89-0780A930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94A2-FE9E-41CC-BDFE-C34240BC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6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9C8CF-8E5E-40B0-8B26-C5216A3EB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35DB5-D3AD-43FB-B501-660E4F7D9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F5463-E104-44EF-BEFF-8706AEC42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2F06-880A-4FC3-84D9-4917D1AD43F0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AF519-D2A8-4453-815D-EA287CD21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88965-63DA-4362-A593-31967897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94A2-FE9E-41CC-BDFE-C34240BC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2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40C3E-2747-47D7-9458-38E14E3A4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643F1-34D9-420B-A7F7-63E4E8AA1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4BEEB-CCDA-43A3-96C1-1E719AE64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2F06-880A-4FC3-84D9-4917D1AD43F0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2D4E5-C652-4E15-8ED3-6B02A6D76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9718A-AFF0-4BAA-8A5F-B0E75F10E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94A2-FE9E-41CC-BDFE-C34240BC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0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473C-B1C3-4068-9120-73810B6AD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4A4D3-A449-49AF-B687-F8C1C2BBB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924C4-DD50-4B10-8E58-F6C966596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429AD-D46E-4417-9A6E-AB4651E6D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2F06-880A-4FC3-84D9-4917D1AD43F0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1A9CA-1F73-4FB9-A011-A0C2AFA0B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1D8FE-F570-4400-ABC0-65029F40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94A2-FE9E-41CC-BDFE-C34240BC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2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77337-BD88-47E8-BF18-4070A961A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0296A-A9BD-4272-9328-04C1F57C7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DBD2F-FC16-400C-94B6-BB7BC8D1C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DA85F-9A82-4BC5-8BE5-63A241DF35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D6D249-F5CD-4C03-BD4A-B1A107D820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ED8631-D668-4C55-91EE-099CDD8A5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2F06-880A-4FC3-84D9-4917D1AD43F0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E5C4C9-D310-4953-A500-A90548817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8373FB-F2C6-41F7-BF52-B7AA3098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94A2-FE9E-41CC-BDFE-C34240BC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6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4C15E-235E-4609-9909-FC1E2CAAA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FA7609-1B46-4D88-BC44-00569B21F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2F06-880A-4FC3-84D9-4917D1AD43F0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48B870-4F2C-4778-A9D6-35FE705CB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6B3008-139B-463D-93C2-E3A2D4B57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94A2-FE9E-41CC-BDFE-C34240BC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8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382748-FA7E-42BA-882F-823BAF7C0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2F06-880A-4FC3-84D9-4917D1AD43F0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58CBE-8EED-4C38-BC9B-AD5A047C6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43930-001E-404D-BFEE-1A5109528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94A2-FE9E-41CC-BDFE-C34240BC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9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B4C6D-CD15-4918-9281-5CDE9F421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0B1CD-A368-400B-B9BE-3E99BB2E3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EAC4F-520C-4D7F-A364-3BD74BED2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92E7E-19A7-475C-85A4-DCFF9842B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2F06-880A-4FC3-84D9-4917D1AD43F0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51EA8-D9DA-4404-A4AA-8DAA81F8D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EB411-F936-44EB-88DF-DED24551D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94A2-FE9E-41CC-BDFE-C34240BC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9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D9745-1BE2-4A2F-9C88-24742053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BE5CB9-8A3D-47B2-A2C3-E4D44CCE0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2EA97-009C-486F-A481-782BB33B1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0BFDE-8989-40C5-91CB-861F973D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2F06-880A-4FC3-84D9-4917D1AD43F0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48C3A-1DF5-40DD-899B-4814DB3A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85D1B-FBD5-4145-B376-6FD46CBA6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94A2-FE9E-41CC-BDFE-C34240BC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4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7AE91-31D9-44E0-BCEE-F50A8CF9F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0D769-FCEE-4A22-8DE2-7F29655C4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5C949-E1BC-4014-B9D4-4A91164725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B2F06-880A-4FC3-84D9-4917D1AD43F0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F4B1F-2EFC-4183-B7C5-4FB7A2E4B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6A6-8EB2-4631-8AE6-4A9727EB2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494A2-FE9E-41CC-BDFE-C34240BC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0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e7o6BYVOz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72D3E-563C-4DEB-A57F-20F8FD867D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INTRODUCTION 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7E21C-B070-43D4-8328-BEF90A87D3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lgerian" panose="04020705040A02060702" pitchFamily="82" charset="0"/>
              </a:rPr>
              <a:t>How Rocks Form</a:t>
            </a:r>
          </a:p>
        </p:txBody>
      </p:sp>
    </p:spTree>
    <p:extLst>
      <p:ext uri="{BB962C8B-B14F-4D97-AF65-F5344CB8AC3E}">
        <p14:creationId xmlns:p14="http://schemas.microsoft.com/office/powerpoint/2010/main" val="1835506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C0A20-A417-4F36-B619-01CB31EF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Chiller" panose="04020404031007020602" pitchFamily="82" charset="0"/>
              </a:rPr>
              <a:t>Initial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58E44-A524-48F0-85AB-788460F95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418" y="1825625"/>
            <a:ext cx="115966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How can we test ideas that are too hard to investigate?</a:t>
            </a:r>
          </a:p>
          <a:p>
            <a:pPr marL="0" indent="0">
              <a:buNone/>
            </a:pPr>
            <a:r>
              <a:rPr lang="en-US" sz="3600" dirty="0"/>
              <a:t>Example: How can we test what it will be like to live on Mars?</a:t>
            </a:r>
          </a:p>
        </p:txBody>
      </p:sp>
    </p:spTree>
    <p:extLst>
      <p:ext uri="{BB962C8B-B14F-4D97-AF65-F5344CB8AC3E}">
        <p14:creationId xmlns:p14="http://schemas.microsoft.com/office/powerpoint/2010/main" val="2416431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839D-6AF5-4135-830C-93D0A3B43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highlight>
                  <a:srgbClr val="C0C0C0"/>
                </a:highlight>
              </a:rPr>
              <a:t>EQ: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How do ocean fossils end up on top of a mountain?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6E04D-0745-4B36-B64C-7A79756B6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2144" y="1982329"/>
            <a:ext cx="43138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C00000"/>
                </a:solidFill>
                <a:highlight>
                  <a:srgbClr val="C0C0C0"/>
                </a:highlight>
              </a:rPr>
              <a:t>Learning Target:</a:t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chemeClr val="bg1"/>
                </a:solidFill>
                <a:highlight>
                  <a:srgbClr val="000000"/>
                </a:highlight>
              </a:rPr>
              <a:t>I can develop a model for how the earth changes over time.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31998F-E251-4075-BCEC-66410F226D65}"/>
              </a:ext>
            </a:extLst>
          </p:cNvPr>
          <p:cNvSpPr txBox="1">
            <a:spLocks/>
          </p:cNvSpPr>
          <p:nvPr/>
        </p:nvSpPr>
        <p:spPr>
          <a:xfrm>
            <a:off x="6096000" y="1982329"/>
            <a:ext cx="4313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C00000"/>
                </a:solidFill>
                <a:highlight>
                  <a:srgbClr val="C0C0C0"/>
                </a:highlight>
              </a:rPr>
              <a:t>Success Criteria:  </a:t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chemeClr val="bg1"/>
                </a:solidFill>
                <a:highlight>
                  <a:srgbClr val="000000"/>
                </a:highlight>
              </a:rPr>
              <a:t>Use “Level 1 Model Rubric” to self-assess and list changes to the volcano model.</a:t>
            </a:r>
          </a:p>
        </p:txBody>
      </p:sp>
    </p:spTree>
    <p:extLst>
      <p:ext uri="{BB962C8B-B14F-4D97-AF65-F5344CB8AC3E}">
        <p14:creationId xmlns:p14="http://schemas.microsoft.com/office/powerpoint/2010/main" val="3546753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Introduction to Volcanoes">
            <a:hlinkClick r:id="" action="ppaction://media"/>
            <a:extLst>
              <a:ext uri="{FF2B5EF4-FFF2-40B4-BE49-F238E27FC236}">
                <a16:creationId xmlns:a16="http://schemas.microsoft.com/office/drawing/2014/main" id="{8B064F2D-F2B2-4940-9841-83877A5E23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71673" y="2506662"/>
            <a:ext cx="7735712" cy="435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1D5A46-8DC1-408B-B3D2-6FF4441FB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Make A Model/Flow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4B26C-7792-4815-AD1A-46F481477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24" y="1825625"/>
            <a:ext cx="11618258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Draw a model of how a Volcano is formed. </a:t>
            </a:r>
          </a:p>
        </p:txBody>
      </p:sp>
    </p:spTree>
    <p:extLst>
      <p:ext uri="{BB962C8B-B14F-4D97-AF65-F5344CB8AC3E}">
        <p14:creationId xmlns:p14="http://schemas.microsoft.com/office/powerpoint/2010/main" val="501740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D5A46-8DC1-408B-B3D2-6FF4441FB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Does this count as a model???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4B26C-7792-4815-AD1A-46F481477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036"/>
            <a:ext cx="10515600" cy="4707927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To count as a model it has to show how something works… It also has to be usable to make predictions…</a:t>
            </a:r>
          </a:p>
          <a:p>
            <a:pPr marL="0" indent="0">
              <a:buNone/>
            </a:pPr>
            <a:r>
              <a:rPr lang="en-US" sz="5400" b="1" dirty="0"/>
              <a:t>Can we use your “Volcano” to predict what will happen next?</a:t>
            </a:r>
          </a:p>
        </p:txBody>
      </p:sp>
    </p:spTree>
    <p:extLst>
      <p:ext uri="{BB962C8B-B14F-4D97-AF65-F5344CB8AC3E}">
        <p14:creationId xmlns:p14="http://schemas.microsoft.com/office/powerpoint/2010/main" val="369691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C0A20-A417-4F36-B619-01CB31EF6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73" y="629755"/>
            <a:ext cx="11340446" cy="728384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Chiller" panose="04020404031007020602" pitchFamily="82" charset="0"/>
              </a:rPr>
              <a:t>COMMUNITY OF SCIENCE SAYS…</a:t>
            </a:r>
            <a:br>
              <a:rPr lang="en-US" dirty="0">
                <a:latin typeface="Chiller" panose="04020404031007020602" pitchFamily="82" charset="0"/>
              </a:rPr>
            </a:br>
            <a:r>
              <a:rPr lang="en-US" sz="3600" b="1" dirty="0">
                <a:solidFill>
                  <a:srgbClr val="C00000"/>
                </a:solidFill>
              </a:rPr>
              <a:t>“Models are never finished… They are our best understanding so far.” </a:t>
            </a:r>
            <a:br>
              <a:rPr lang="en-US" sz="3600" b="1" dirty="0">
                <a:solidFill>
                  <a:srgbClr val="C00000"/>
                </a:solidFill>
              </a:rPr>
            </a:br>
            <a:endParaRPr lang="en-US" sz="3600" b="1" dirty="0">
              <a:solidFill>
                <a:srgbClr val="C00000"/>
              </a:solidFill>
              <a:latin typeface="Chiller" panose="04020404031007020602" pitchFamily="8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120E5B-A229-4BD4-8299-A3D953A5560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78" y="1423448"/>
            <a:ext cx="8523741" cy="4996003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ABA97565-FD23-4281-96A3-F03671046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1708" y="3068045"/>
            <a:ext cx="2922310" cy="3780907"/>
          </a:xfrm>
          <a:prstGeom prst="rect">
            <a:avLst/>
          </a:prstGeom>
          <a:solidFill>
            <a:srgbClr val="E7E6E6">
              <a:lumMod val="75000"/>
            </a:srgbClr>
          </a:solidFill>
          <a:ln w="635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Might include things we cannot see.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 include rules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2">
            <a:extLst>
              <a:ext uri="{FF2B5EF4-FFF2-40B4-BE49-F238E27FC236}">
                <a16:creationId xmlns:a16="http://schemas.microsoft.com/office/drawing/2014/main" id="{623D48A6-1628-4C36-A4CC-849E62816D68}"/>
              </a:ext>
            </a:extLst>
          </p:cNvPr>
          <p:cNvSpPr/>
          <p:nvPr/>
        </p:nvSpPr>
        <p:spPr>
          <a:xfrm>
            <a:off x="0" y="1423448"/>
            <a:ext cx="3921550" cy="2733773"/>
          </a:xfrm>
          <a:prstGeom prst="cloudCallout">
            <a:avLst>
              <a:gd name="adj1" fmla="val 39072"/>
              <a:gd name="adj2" fmla="val 70783"/>
            </a:avLst>
          </a:prstGeom>
          <a:solidFill>
            <a:srgbClr val="E7E6E6">
              <a:lumMod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YOUR MODEL EXPLAIN THE PHENOMENON?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FA8184-CF04-48E6-80F9-09B6CC182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674" y="0"/>
            <a:ext cx="317465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020B93-44A1-48E1-9F1D-1C42C69E973A}"/>
              </a:ext>
            </a:extLst>
          </p:cNvPr>
          <p:cNvSpPr txBox="1"/>
          <p:nvPr/>
        </p:nvSpPr>
        <p:spPr>
          <a:xfrm>
            <a:off x="4642882" y="4084492"/>
            <a:ext cx="290623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LOOK at your LEVEL 1 Model Rubric to understand how you will be assessed.</a:t>
            </a:r>
          </a:p>
        </p:txBody>
      </p:sp>
    </p:spTree>
    <p:extLst>
      <p:ext uri="{BB962C8B-B14F-4D97-AF65-F5344CB8AC3E}">
        <p14:creationId xmlns:p14="http://schemas.microsoft.com/office/powerpoint/2010/main" val="145329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A79204-ACAC-4EE3-B580-4DA9C190D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1271"/>
            <a:ext cx="12192000" cy="587373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A29D1-B7F4-4ABF-8D48-153F47975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55" y="1546409"/>
            <a:ext cx="11975690" cy="4810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</a:rPr>
              <a:t>Use the “Level 1 Models Rubric” to test if a map works as a model.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C00000"/>
                </a:solidFill>
              </a:rPr>
              <a:t>Can a map help you answer questions when you’re lost? (Phenomena)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C00000"/>
                </a:solidFill>
              </a:rPr>
              <a:t>Does it use a key to help you understand how the model works?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C00000"/>
                </a:solidFill>
              </a:rPr>
              <a:t>Can it help you make predictions?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C00000"/>
                </a:solidFill>
              </a:rPr>
              <a:t>Is a map revisable when new roads are added?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C00000"/>
                </a:solidFill>
              </a:rPr>
              <a:t>Are maps public?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C00000"/>
                </a:solidFill>
              </a:rPr>
              <a:t>Is a map a model?</a:t>
            </a:r>
            <a:endParaRPr lang="en-US" sz="3200" b="1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A2C7-6945-4CCC-AF29-F79D65149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hiller" panose="04020404031007020602" pitchFamily="82" charset="0"/>
              </a:rPr>
              <a:t>Maps are Models…</a:t>
            </a:r>
          </a:p>
        </p:txBody>
      </p:sp>
    </p:spTree>
    <p:extLst>
      <p:ext uri="{BB962C8B-B14F-4D97-AF65-F5344CB8AC3E}">
        <p14:creationId xmlns:p14="http://schemas.microsoft.com/office/powerpoint/2010/main" val="25774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D5A46-8DC1-408B-B3D2-6FF4441FB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Does this count as a model???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4B26C-7792-4815-AD1A-46F481477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Use your “Level 1 Models Rubric” to see if.. </a:t>
            </a:r>
            <a:r>
              <a:rPr lang="en-US" sz="5400" b="1" dirty="0"/>
              <a:t>your “Volcano” is a model.</a:t>
            </a:r>
          </a:p>
          <a:p>
            <a:pPr marL="0" indent="0">
              <a:buNone/>
            </a:pPr>
            <a:r>
              <a:rPr lang="en-US" sz="5400" b="1" dirty="0"/>
              <a:t>List what you need to change to make it a model.</a:t>
            </a:r>
          </a:p>
        </p:txBody>
      </p:sp>
    </p:spTree>
    <p:extLst>
      <p:ext uri="{BB962C8B-B14F-4D97-AF65-F5344CB8AC3E}">
        <p14:creationId xmlns:p14="http://schemas.microsoft.com/office/powerpoint/2010/main" val="17238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C0A20-A417-4F36-B619-01CB31EF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Chiller" panose="04020404031007020602" pitchFamily="82" charset="0"/>
              </a:rPr>
              <a:t>Revised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58E44-A524-48F0-85AB-788460F95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05" y="1825625"/>
            <a:ext cx="112563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What was surprising?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What did you already know, but now see in a new way?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What do you still need help with? </a:t>
            </a:r>
            <a:r>
              <a:rPr lang="en-US" sz="3600" u="sng" dirty="0"/>
              <a:t>or</a:t>
            </a:r>
            <a:r>
              <a:rPr lang="en-US" sz="3600" dirty="0"/>
              <a:t> Write a question about the topic.</a:t>
            </a:r>
          </a:p>
        </p:txBody>
      </p:sp>
    </p:spTree>
    <p:extLst>
      <p:ext uri="{BB962C8B-B14F-4D97-AF65-F5344CB8AC3E}">
        <p14:creationId xmlns:p14="http://schemas.microsoft.com/office/powerpoint/2010/main" val="2075790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305</Words>
  <Application>Microsoft Office PowerPoint</Application>
  <PresentationFormat>Widescreen</PresentationFormat>
  <Paragraphs>35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Algerian</vt:lpstr>
      <vt:lpstr>Arial</vt:lpstr>
      <vt:lpstr>Arial Narrow</vt:lpstr>
      <vt:lpstr>Bodoni MT Black</vt:lpstr>
      <vt:lpstr>Calibri</vt:lpstr>
      <vt:lpstr>Calibri Light</vt:lpstr>
      <vt:lpstr>Chiller</vt:lpstr>
      <vt:lpstr>Times New Roman</vt:lpstr>
      <vt:lpstr>Wingdings</vt:lpstr>
      <vt:lpstr>Office Theme</vt:lpstr>
      <vt:lpstr>INTRODUCTION to</vt:lpstr>
      <vt:lpstr>Initial Thoughts</vt:lpstr>
      <vt:lpstr>EQ: How do ocean fossils end up on top of a mountain?</vt:lpstr>
      <vt:lpstr>Make A Model/Flow Chart</vt:lpstr>
      <vt:lpstr>Does this count as a model??? </vt:lpstr>
      <vt:lpstr>COMMUNITY OF SCIENCE SAYS… “Models are never finished… They are our best understanding so far.”  </vt:lpstr>
      <vt:lpstr>Maps are Models…</vt:lpstr>
      <vt:lpstr>Does this count as a model??? </vt:lpstr>
      <vt:lpstr>Revised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4 Initial Thoughts</dc:title>
  <dc:creator>Jephson-Hernandez, Shannon</dc:creator>
  <cp:lastModifiedBy>Jephson-Hernandez, Shannon</cp:lastModifiedBy>
  <cp:revision>7</cp:revision>
  <dcterms:created xsi:type="dcterms:W3CDTF">2017-10-11T01:51:13Z</dcterms:created>
  <dcterms:modified xsi:type="dcterms:W3CDTF">2018-10-22T08:37:32Z</dcterms:modified>
</cp:coreProperties>
</file>