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305" r:id="rId2"/>
    <p:sldId id="459" r:id="rId3"/>
    <p:sldId id="488" r:id="rId4"/>
    <p:sldId id="493" r:id="rId5"/>
    <p:sldId id="494" r:id="rId6"/>
    <p:sldId id="483" r:id="rId7"/>
    <p:sldId id="489" r:id="rId8"/>
    <p:sldId id="490" r:id="rId9"/>
    <p:sldId id="491" r:id="rId10"/>
    <p:sldId id="492" r:id="rId11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C822EF-BA75-4499-8BC1-2D409A35B019}">
          <p14:sldIdLst>
            <p14:sldId id="305"/>
            <p14:sldId id="459"/>
            <p14:sldId id="488"/>
            <p14:sldId id="493"/>
            <p14:sldId id="494"/>
            <p14:sldId id="483"/>
            <p14:sldId id="489"/>
            <p14:sldId id="490"/>
            <p14:sldId id="491"/>
          </p14:sldIdLst>
        </p14:section>
        <p14:section name="Untitled Section" id="{5C6E1A8B-6F9C-4DCC-9480-5B5D0AF7484E}">
          <p14:sldIdLst>
            <p14:sldId id="4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39" autoAdjust="0"/>
  </p:normalViewPr>
  <p:slideViewPr>
    <p:cSldViewPr snapToGrid="0">
      <p:cViewPr varScale="1">
        <p:scale>
          <a:sx n="73" d="100"/>
          <a:sy n="73" d="100"/>
        </p:scale>
        <p:origin x="970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07A16-D0BA-4AA0-AFD0-7AD59E2C7AF0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87F98-7E76-4F2C-A423-92F66836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3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87F98-7E76-4F2C-A423-92F6683695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2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87F98-7E76-4F2C-A423-92F6683695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6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87F98-7E76-4F2C-A423-92F6683695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5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701B-597C-440D-BF6B-3FC7045E6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Botany introduction</a:t>
            </a:r>
          </a:p>
        </p:txBody>
      </p:sp>
    </p:spTree>
    <p:extLst>
      <p:ext uri="{BB962C8B-B14F-4D97-AF65-F5344CB8AC3E}">
        <p14:creationId xmlns:p14="http://schemas.microsoft.com/office/powerpoint/2010/main" val="66328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E3B3-11D7-4343-BF45-57CB3675C7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9300" y="434340"/>
            <a:ext cx="10172700" cy="1219356"/>
          </a:xfrm>
        </p:spPr>
        <p:txBody>
          <a:bodyPr>
            <a:normAutofit/>
          </a:bodyPr>
          <a:lstStyle/>
          <a:p>
            <a:r>
              <a:rPr lang="en-US" dirty="0"/>
              <a:t>Last thoughts: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67FE6-01CF-48C2-91C1-EDED011D5BC9}"/>
              </a:ext>
            </a:extLst>
          </p:cNvPr>
          <p:cNvSpPr txBox="1"/>
          <p:nvPr/>
        </p:nvSpPr>
        <p:spPr>
          <a:xfrm>
            <a:off x="1076960" y="1936884"/>
            <a:ext cx="1085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List 3 ways you could use annotation in any class.</a:t>
            </a:r>
          </a:p>
        </p:txBody>
      </p:sp>
    </p:spTree>
    <p:extLst>
      <p:ext uri="{BB962C8B-B14F-4D97-AF65-F5344CB8AC3E}">
        <p14:creationId xmlns:p14="http://schemas.microsoft.com/office/powerpoint/2010/main" val="195319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252" y="71591"/>
            <a:ext cx="3980168" cy="632529"/>
          </a:xfrm>
        </p:spPr>
        <p:txBody>
          <a:bodyPr>
            <a:normAutofit fontScale="90000"/>
          </a:bodyPr>
          <a:lstStyle/>
          <a:p>
            <a:r>
              <a:rPr lang="en-US" dirty="0"/>
              <a:t>Class 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5568" y="788988"/>
            <a:ext cx="4800600" cy="632529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TODAY’s PLAN: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81432" y="1311564"/>
            <a:ext cx="5169916" cy="5391161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srgbClr val="2A1A00"/>
              </a:buClr>
              <a:buNone/>
            </a:pPr>
            <a:r>
              <a:rPr lang="en-US" sz="3200" b="1" dirty="0">
                <a:solidFill>
                  <a:schemeClr val="tx1"/>
                </a:solidFill>
              </a:rPr>
              <a:t>EQ:  </a:t>
            </a:r>
            <a:r>
              <a:rPr lang="en-US" sz="3200" b="1" i="1" dirty="0">
                <a:solidFill>
                  <a:srgbClr val="0070C0"/>
                </a:solidFill>
              </a:rPr>
              <a:t>How do plants work as a system?</a:t>
            </a:r>
            <a:endParaRPr lang="en-US" sz="3200" b="1" i="1" dirty="0"/>
          </a:p>
          <a:p>
            <a:pPr marL="0" indent="0">
              <a:buClr>
                <a:srgbClr val="2A1A00"/>
              </a:buClr>
              <a:buNone/>
            </a:pPr>
            <a:r>
              <a:rPr lang="en-US" sz="3200" b="1" dirty="0">
                <a:solidFill>
                  <a:schemeClr val="tx1"/>
                </a:solidFill>
              </a:rPr>
              <a:t>LT: </a:t>
            </a:r>
            <a:r>
              <a:rPr lang="en-US" sz="3200" b="1" dirty="0">
                <a:solidFill>
                  <a:srgbClr val="0070C0"/>
                </a:solidFill>
              </a:rPr>
              <a:t>I can </a:t>
            </a:r>
            <a:r>
              <a:rPr lang="en-US" sz="3200" b="1" dirty="0">
                <a:solidFill>
                  <a:srgbClr val="C00000"/>
                </a:solidFill>
              </a:rPr>
              <a:t>evaluate</a:t>
            </a:r>
            <a:r>
              <a:rPr lang="en-US" sz="3200" b="1" dirty="0">
                <a:solidFill>
                  <a:srgbClr val="0070C0"/>
                </a:solidFill>
              </a:rPr>
              <a:t> information about plants to identify plant system interactions.</a:t>
            </a:r>
            <a:endParaRPr lang="en-US" sz="3200" b="1" dirty="0"/>
          </a:p>
          <a:p>
            <a:pPr marL="0" lvl="0" indent="0">
              <a:buClr>
                <a:srgbClr val="2A1A00"/>
              </a:buClr>
              <a:buNone/>
            </a:pPr>
            <a:r>
              <a:rPr lang="en-US" sz="3200" b="1" dirty="0">
                <a:solidFill>
                  <a:schemeClr val="tx1"/>
                </a:solidFill>
              </a:rPr>
              <a:t>SC: </a:t>
            </a:r>
            <a:r>
              <a:rPr lang="en-US" sz="3200" b="1" dirty="0">
                <a:solidFill>
                  <a:srgbClr val="C00000"/>
                </a:solidFill>
              </a:rPr>
              <a:t>Assess</a:t>
            </a:r>
            <a:r>
              <a:rPr lang="en-US" sz="3200" b="1" dirty="0">
                <a:solidFill>
                  <a:srgbClr val="0070C0"/>
                </a:solidFill>
              </a:rPr>
              <a:t> the </a:t>
            </a:r>
            <a:r>
              <a:rPr lang="en-US" sz="3200" b="1" i="1" dirty="0">
                <a:solidFill>
                  <a:srgbClr val="0070C0"/>
                </a:solidFill>
              </a:rPr>
              <a:t>“Botany Introduction” </a:t>
            </a:r>
            <a:r>
              <a:rPr lang="en-US" sz="3200" b="1" dirty="0">
                <a:solidFill>
                  <a:srgbClr val="0070C0"/>
                </a:solidFill>
              </a:rPr>
              <a:t>article using the step by step annotation process.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62561" y="788988"/>
            <a:ext cx="5646139" cy="632529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Today’s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TaSK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314536" y="1427073"/>
            <a:ext cx="5336392" cy="5275652"/>
          </a:xfrm>
        </p:spPr>
        <p:txBody>
          <a:bodyPr>
            <a:normAutofit lnSpcReduction="10000"/>
          </a:bodyPr>
          <a:lstStyle/>
          <a:p>
            <a:endParaRPr lang="en-US" sz="3200" b="1" dirty="0">
              <a:solidFill>
                <a:srgbClr val="00B050"/>
              </a:solidFill>
            </a:endParaRPr>
          </a:p>
          <a:p>
            <a:r>
              <a:rPr lang="en-US" sz="3200" b="1" dirty="0">
                <a:solidFill>
                  <a:srgbClr val="00B050"/>
                </a:solidFill>
              </a:rPr>
              <a:t>Follow and practice step by step guidelines while reading a scientific article using annotation techniques.</a:t>
            </a:r>
          </a:p>
          <a:p>
            <a:endParaRPr lang="en-US" sz="32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6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E3B3-11D7-4343-BF45-57CB3675C7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9300" y="161446"/>
            <a:ext cx="10172700" cy="1492250"/>
          </a:xfrm>
        </p:spPr>
        <p:txBody>
          <a:bodyPr>
            <a:normAutofit/>
          </a:bodyPr>
          <a:lstStyle/>
          <a:p>
            <a:r>
              <a:rPr lang="en-US" dirty="0"/>
              <a:t>Initial Thoughts: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67FE6-01CF-48C2-91C1-EDED011D5BC9}"/>
              </a:ext>
            </a:extLst>
          </p:cNvPr>
          <p:cNvSpPr txBox="1"/>
          <p:nvPr/>
        </p:nvSpPr>
        <p:spPr>
          <a:xfrm>
            <a:off x="1209040" y="2001520"/>
            <a:ext cx="10078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 How are plant systems similar to human systems?</a:t>
            </a:r>
          </a:p>
          <a:p>
            <a:endParaRPr lang="en-US" sz="3200" dirty="0"/>
          </a:p>
          <a:p>
            <a:pPr marL="457200" indent="-457200"/>
            <a:r>
              <a:rPr lang="en-US" sz="3200" dirty="0"/>
              <a:t>2.  How can note-taking strategies such as “Annotation” help you grow in your learning?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r>
              <a:rPr lang="en-US" sz="3200" dirty="0"/>
              <a:t>3.  How many plant parts do we consume (eat)?</a:t>
            </a:r>
          </a:p>
        </p:txBody>
      </p:sp>
    </p:spTree>
    <p:extLst>
      <p:ext uri="{BB962C8B-B14F-4D97-AF65-F5344CB8AC3E}">
        <p14:creationId xmlns:p14="http://schemas.microsoft.com/office/powerpoint/2010/main" val="218604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E3B3-11D7-4343-BF45-57CB3675C7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3897" y="400313"/>
            <a:ext cx="10172700" cy="841444"/>
          </a:xfrm>
        </p:spPr>
        <p:txBody>
          <a:bodyPr>
            <a:normAutofit/>
          </a:bodyPr>
          <a:lstStyle/>
          <a:p>
            <a:r>
              <a:rPr lang="en-US" dirty="0"/>
              <a:t>Why do we need to annotate?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67FE6-01CF-48C2-91C1-EDED011D5BC9}"/>
              </a:ext>
            </a:extLst>
          </p:cNvPr>
          <p:cNvSpPr txBox="1"/>
          <p:nvPr/>
        </p:nvSpPr>
        <p:spPr>
          <a:xfrm>
            <a:off x="1315720" y="1635760"/>
            <a:ext cx="103771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500" dirty="0"/>
              <a:t>1.  You will use this technique in 8</a:t>
            </a:r>
            <a:r>
              <a:rPr lang="en-US" sz="3500" baseline="30000" dirty="0"/>
              <a:t>th</a:t>
            </a:r>
            <a:r>
              <a:rPr lang="en-US" sz="3500" dirty="0"/>
              <a:t> grade and all  grades beyond.</a:t>
            </a:r>
          </a:p>
          <a:p>
            <a:endParaRPr lang="en-US" sz="3500" dirty="0"/>
          </a:p>
          <a:p>
            <a:pPr marL="514350" indent="-514350">
              <a:buAutoNum type="arabicPeriod" startAt="2"/>
            </a:pPr>
            <a:r>
              <a:rPr lang="en-US" sz="3500" dirty="0"/>
              <a:t>Analyzing CER writing in all your readings will help you analyze your own writing.</a:t>
            </a:r>
          </a:p>
          <a:p>
            <a:pPr marL="342900" indent="-342900">
              <a:buAutoNum type="arabicPeriod"/>
            </a:pPr>
            <a:endParaRPr lang="en-US" sz="3500" dirty="0"/>
          </a:p>
          <a:p>
            <a:pPr marL="514350" indent="-514350">
              <a:buAutoNum type="arabicPeriod" startAt="3"/>
            </a:pPr>
            <a:r>
              <a:rPr lang="en-US" sz="3500" dirty="0"/>
              <a:t>Annotation is used as another strategy to strengthen your understanding of what you read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1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E3B3-11D7-4343-BF45-57CB3675C7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58597" y="151614"/>
            <a:ext cx="5276235" cy="743122"/>
          </a:xfrm>
        </p:spPr>
        <p:txBody>
          <a:bodyPr>
            <a:normAutofit fontScale="90000"/>
          </a:bodyPr>
          <a:lstStyle/>
          <a:p>
            <a:r>
              <a:rPr lang="en-US" dirty="0"/>
              <a:t>Read your article: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9D8FCA-659E-4C78-9F1D-4F77719B2E0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476501" y="1061883"/>
            <a:ext cx="9840428" cy="57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5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D886A-BEE9-460B-BEC4-C66C4D12C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9520" y="434399"/>
            <a:ext cx="8468647" cy="724786"/>
          </a:xfrm>
        </p:spPr>
        <p:txBody>
          <a:bodyPr>
            <a:normAutofit fontScale="90000"/>
          </a:bodyPr>
          <a:lstStyle/>
          <a:p>
            <a:r>
              <a:rPr lang="en-US" dirty="0"/>
              <a:t>On your Article – Vocabulary </a:t>
            </a:r>
            <a:br>
              <a:rPr lang="en-US" dirty="0"/>
            </a:br>
            <a:br>
              <a:rPr lang="en-US" dirty="0"/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9D2B6-545A-4541-8301-B0761790A637}"/>
              </a:ext>
            </a:extLst>
          </p:cNvPr>
          <p:cNvSpPr txBox="1"/>
          <p:nvPr/>
        </p:nvSpPr>
        <p:spPr>
          <a:xfrm>
            <a:off x="1271314" y="1603129"/>
            <a:ext cx="104880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Step 1:  Read the article and then </a:t>
            </a:r>
            <a:r>
              <a:rPr lang="en-US" sz="3200" u="sng" dirty="0">
                <a:solidFill>
                  <a:srgbClr val="FF0000"/>
                </a:solidFill>
                <a:highlight>
                  <a:srgbClr val="FFFF00"/>
                </a:highlight>
              </a:rPr>
              <a:t>highlight</a:t>
            </a:r>
            <a:r>
              <a:rPr lang="en-US" sz="3200" u="sng" dirty="0">
                <a:solidFill>
                  <a:srgbClr val="FF0000"/>
                </a:solidFill>
              </a:rPr>
              <a:t> the words you do not understand in </a:t>
            </a:r>
            <a:r>
              <a:rPr lang="en-US" sz="3200" u="sng" dirty="0">
                <a:solidFill>
                  <a:srgbClr val="FF0000"/>
                </a:solidFill>
                <a:highlight>
                  <a:srgbClr val="FFFF00"/>
                </a:highlight>
              </a:rPr>
              <a:t>yellow</a:t>
            </a:r>
            <a:r>
              <a:rPr lang="en-US" sz="3200" dirty="0">
                <a:solidFill>
                  <a:srgbClr val="FF0000"/>
                </a:solidFill>
              </a:rPr>
              <a:t>. </a:t>
            </a:r>
            <a:r>
              <a:rPr lang="en-US" sz="3200" dirty="0"/>
              <a:t>(quick scan read)</a:t>
            </a:r>
          </a:p>
          <a:p>
            <a:endParaRPr lang="en-US" sz="3200" dirty="0"/>
          </a:p>
          <a:p>
            <a:r>
              <a:rPr lang="en-US" sz="3200" dirty="0"/>
              <a:t>Step 2:  Look up those words and write definitions in </a:t>
            </a:r>
            <a:r>
              <a:rPr lang="en-US" sz="3200" dirty="0">
                <a:highlight>
                  <a:srgbClr val="FFFF00"/>
                </a:highlight>
              </a:rPr>
              <a:t>yellow word boxes</a:t>
            </a:r>
            <a:r>
              <a:rPr lang="en-US" sz="3200" dirty="0"/>
              <a:t> on the side of the text.  </a:t>
            </a:r>
          </a:p>
          <a:p>
            <a:r>
              <a:rPr lang="en-US" sz="3200" i="1" dirty="0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F0E775-6940-4812-8AFA-A0AE833730DE}"/>
              </a:ext>
            </a:extLst>
          </p:cNvPr>
          <p:cNvSpPr/>
          <p:nvPr/>
        </p:nvSpPr>
        <p:spPr>
          <a:xfrm>
            <a:off x="2333687" y="3628103"/>
            <a:ext cx="981014" cy="46211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7758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D886A-BEE9-460B-BEC4-C66C4D12C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1263" y="365573"/>
            <a:ext cx="9786169" cy="724786"/>
          </a:xfrm>
        </p:spPr>
        <p:txBody>
          <a:bodyPr>
            <a:normAutofit fontScale="90000"/>
          </a:bodyPr>
          <a:lstStyle/>
          <a:p>
            <a:r>
              <a:rPr lang="en-US" dirty="0"/>
              <a:t>On your Article – Claim &amp; Evidence  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9D2B6-545A-4541-8301-B0761790A637}"/>
              </a:ext>
            </a:extLst>
          </p:cNvPr>
          <p:cNvSpPr txBox="1"/>
          <p:nvPr/>
        </p:nvSpPr>
        <p:spPr>
          <a:xfrm>
            <a:off x="1230673" y="1227209"/>
            <a:ext cx="1048380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Step 3:  Re-read the article. </a:t>
            </a:r>
            <a:r>
              <a:rPr lang="en-US" sz="3200" b="1" dirty="0"/>
              <a:t>Draw boxes </a:t>
            </a:r>
            <a:r>
              <a:rPr lang="en-US" sz="3200" dirty="0"/>
              <a:t>around the main Claim (idea) and sub-main ideas.</a:t>
            </a:r>
          </a:p>
          <a:p>
            <a:endParaRPr lang="en-US" sz="2400" dirty="0"/>
          </a:p>
          <a:p>
            <a:r>
              <a:rPr lang="en-US" sz="3200" dirty="0"/>
              <a:t>Step 4:  Use </a:t>
            </a:r>
            <a:r>
              <a:rPr lang="en-US" sz="3200" b="1" u="wavy" dirty="0"/>
              <a:t>squiggle lines </a:t>
            </a:r>
            <a:r>
              <a:rPr lang="en-US" sz="3200" u="wavy" dirty="0"/>
              <a:t>to underline information </a:t>
            </a:r>
          </a:p>
          <a:p>
            <a:r>
              <a:rPr lang="en-US" sz="3200" dirty="0"/>
              <a:t>(Evidence) that supports the claim. </a:t>
            </a:r>
          </a:p>
          <a:p>
            <a:endParaRPr lang="en-US" sz="2400" dirty="0"/>
          </a:p>
          <a:p>
            <a:r>
              <a:rPr lang="en-US" sz="3200" dirty="0"/>
              <a:t>Step 5:  Write questions and annotate (explain) reasoning on the side of your paper in thought bubbles. This can be used later for further research.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11A16D-5A04-4543-ACA1-8696260ED164}"/>
              </a:ext>
            </a:extLst>
          </p:cNvPr>
          <p:cNvSpPr/>
          <p:nvPr/>
        </p:nvSpPr>
        <p:spPr>
          <a:xfrm>
            <a:off x="6946286" y="1284359"/>
            <a:ext cx="1180444" cy="46211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26680C8-82BD-4D81-B6DD-1F2EBDA03CCF}"/>
              </a:ext>
            </a:extLst>
          </p:cNvPr>
          <p:cNvSpPr/>
          <p:nvPr/>
        </p:nvSpPr>
        <p:spPr>
          <a:xfrm>
            <a:off x="6394347" y="4951876"/>
            <a:ext cx="3188970" cy="1803253"/>
          </a:xfrm>
          <a:prstGeom prst="cloudCallout">
            <a:avLst>
              <a:gd name="adj1" fmla="val -69543"/>
              <a:gd name="adj2" fmla="val -52429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Questions &amp; Explanations</a:t>
            </a:r>
          </a:p>
        </p:txBody>
      </p:sp>
    </p:spTree>
    <p:extLst>
      <p:ext uri="{BB962C8B-B14F-4D97-AF65-F5344CB8AC3E}">
        <p14:creationId xmlns:p14="http://schemas.microsoft.com/office/powerpoint/2010/main" val="215691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D886A-BEE9-460B-BEC4-C66C4D12C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2773" y="306579"/>
            <a:ext cx="10172700" cy="724786"/>
          </a:xfrm>
        </p:spPr>
        <p:txBody>
          <a:bodyPr>
            <a:normAutofit fontScale="90000"/>
          </a:bodyPr>
          <a:lstStyle/>
          <a:p>
            <a:r>
              <a:rPr lang="en-US" dirty="0"/>
              <a:t>On your Article – Quantitative vs. Qualitative</a:t>
            </a:r>
            <a:br>
              <a:rPr lang="en-US" dirty="0"/>
            </a:br>
            <a:br>
              <a:rPr lang="en-US" dirty="0"/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9D2B6-545A-4541-8301-B0761790A637}"/>
              </a:ext>
            </a:extLst>
          </p:cNvPr>
          <p:cNvSpPr txBox="1"/>
          <p:nvPr/>
        </p:nvSpPr>
        <p:spPr>
          <a:xfrm>
            <a:off x="1271314" y="1603129"/>
            <a:ext cx="10172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Step 6:  Highlight </a:t>
            </a:r>
            <a:r>
              <a:rPr lang="en-US" sz="3200" b="1" dirty="0">
                <a:highlight>
                  <a:srgbClr val="00FFFF"/>
                </a:highlight>
              </a:rPr>
              <a:t>Quantitative Evidence in blue</a:t>
            </a:r>
            <a:r>
              <a:rPr lang="en-US" sz="3200" dirty="0"/>
              <a:t> and </a:t>
            </a:r>
            <a:r>
              <a:rPr lang="en-US" sz="3200" dirty="0">
                <a:highlight>
                  <a:srgbClr val="FF9933"/>
                </a:highlight>
              </a:rPr>
              <a:t>Q</a:t>
            </a:r>
            <a:r>
              <a:rPr lang="en-US" sz="3200" b="1" dirty="0">
                <a:highlight>
                  <a:srgbClr val="FF9933"/>
                </a:highlight>
              </a:rPr>
              <a:t>ualitative Evidence in orange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Step 7:  Draw lines with arrows in </a:t>
            </a:r>
            <a:r>
              <a:rPr lang="en-US" sz="3200" b="1" dirty="0">
                <a:solidFill>
                  <a:srgbClr val="0070C0"/>
                </a:solidFill>
              </a:rPr>
              <a:t>blue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(quantitative)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rgbClr val="FF9933"/>
                </a:solidFill>
              </a:rPr>
              <a:t>orange (qualitative) </a:t>
            </a:r>
            <a:r>
              <a:rPr lang="en-US" sz="3200" dirty="0"/>
              <a:t>to show which evidence you think is the best to support the claim (connect the evidence to the claim using arrows).</a:t>
            </a: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F93F0F84-9145-462E-9829-5AD47334567D}"/>
              </a:ext>
            </a:extLst>
          </p:cNvPr>
          <p:cNvSpPr/>
          <p:nvPr/>
        </p:nvSpPr>
        <p:spPr>
          <a:xfrm rot="10800000">
            <a:off x="545224" y="2555722"/>
            <a:ext cx="720796" cy="18448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FAED882F-C5CE-4AA6-B8AA-2F609326EFB9}"/>
              </a:ext>
            </a:extLst>
          </p:cNvPr>
          <p:cNvSpPr/>
          <p:nvPr/>
        </p:nvSpPr>
        <p:spPr>
          <a:xfrm rot="10249473">
            <a:off x="10508912" y="2160673"/>
            <a:ext cx="788744" cy="1623060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D886A-BEE9-460B-BEC4-C66C4D12C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3912" y="335574"/>
            <a:ext cx="11045824" cy="72478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The End result should look something like this:</a:t>
            </a:r>
            <a:br>
              <a:rPr lang="en-US" sz="3600" dirty="0"/>
            </a:br>
            <a:br>
              <a:rPr lang="en-US" sz="3600" dirty="0"/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9D2B6-545A-4541-8301-B0761790A637}"/>
              </a:ext>
            </a:extLst>
          </p:cNvPr>
          <p:cNvSpPr txBox="1"/>
          <p:nvPr/>
        </p:nvSpPr>
        <p:spPr>
          <a:xfrm>
            <a:off x="1271313" y="1603129"/>
            <a:ext cx="4122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238922-9F30-437B-8574-8D71BFA6ADBF}"/>
              </a:ext>
            </a:extLst>
          </p:cNvPr>
          <p:cNvGrpSpPr/>
          <p:nvPr/>
        </p:nvGrpSpPr>
        <p:grpSpPr>
          <a:xfrm>
            <a:off x="228600" y="880110"/>
            <a:ext cx="11841136" cy="5840730"/>
            <a:chOff x="644930" y="1917290"/>
            <a:chExt cx="11045823" cy="38640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B436DB-43CC-4E5A-826C-2612D552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21705" r="48131" b="6456"/>
            <a:stretch/>
          </p:blipFill>
          <p:spPr>
            <a:xfrm rot="5400000">
              <a:off x="4235802" y="-1673582"/>
              <a:ext cx="3864079" cy="110458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53386E-5B57-40CC-9EA6-41078D560A29}"/>
                </a:ext>
              </a:extLst>
            </p:cNvPr>
            <p:cNvSpPr txBox="1"/>
            <p:nvPr/>
          </p:nvSpPr>
          <p:spPr>
            <a:xfrm>
              <a:off x="9556956" y="422018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Question!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30550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9421</TotalTime>
  <Words>398</Words>
  <Application>Microsoft Office PowerPoint</Application>
  <PresentationFormat>Widescreen</PresentationFormat>
  <Paragraphs>52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Impact</vt:lpstr>
      <vt:lpstr>Badge</vt:lpstr>
      <vt:lpstr>Botany introduction</vt:lpstr>
      <vt:lpstr>Class Agenda</vt:lpstr>
      <vt:lpstr>Initial Thoughts:</vt:lpstr>
      <vt:lpstr>Why do we need to annotate?</vt:lpstr>
      <vt:lpstr>Read your article:</vt:lpstr>
      <vt:lpstr>On your Article – Vocabulary    </vt:lpstr>
      <vt:lpstr>On your Article – Claim &amp; Evidence    </vt:lpstr>
      <vt:lpstr>On your Article – Quantitative vs. Qualitative   </vt:lpstr>
      <vt:lpstr>The End result should look something like this:   </vt:lpstr>
      <vt:lpstr>Last thoughts: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LESSON PLAN</dc:title>
  <dc:creator>Rutter, Molly</dc:creator>
  <cp:lastModifiedBy>Gail Ackerman</cp:lastModifiedBy>
  <cp:revision>133</cp:revision>
  <cp:lastPrinted>2017-09-25T19:52:22Z</cp:lastPrinted>
  <dcterms:modified xsi:type="dcterms:W3CDTF">2020-03-26T00:29:20Z</dcterms:modified>
</cp:coreProperties>
</file>