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989346-A6AD-4455-856C-518E110F3C3C}" v="42" dt="2018-10-22T09:04:00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hson-Hernandez, Shannon" userId="e9403613-2aaa-424c-8257-ec5fe030fb5c" providerId="ADAL" clId="{89989346-A6AD-4455-856C-518E110F3C3C}"/>
    <pc:docChg chg="modSld">
      <pc:chgData name="Jephson-Hernandez, Shannon" userId="e9403613-2aaa-424c-8257-ec5fe030fb5c" providerId="ADAL" clId="{89989346-A6AD-4455-856C-518E110F3C3C}" dt="2018-10-22T09:04:00.775" v="41" actId="20577"/>
      <pc:docMkLst>
        <pc:docMk/>
      </pc:docMkLst>
      <pc:sldChg chg="modSp">
        <pc:chgData name="Jephson-Hernandez, Shannon" userId="e9403613-2aaa-424c-8257-ec5fe030fb5c" providerId="ADAL" clId="{89989346-A6AD-4455-856C-518E110F3C3C}" dt="2018-10-22T09:02:05.347" v="5" actId="20577"/>
        <pc:sldMkLst>
          <pc:docMk/>
          <pc:sldMk cId="619008143" sldId="257"/>
        </pc:sldMkLst>
        <pc:spChg chg="mod">
          <ac:chgData name="Jephson-Hernandez, Shannon" userId="e9403613-2aaa-424c-8257-ec5fe030fb5c" providerId="ADAL" clId="{89989346-A6AD-4455-856C-518E110F3C3C}" dt="2018-10-22T09:02:05.347" v="5" actId="20577"/>
          <ac:spMkLst>
            <pc:docMk/>
            <pc:sldMk cId="619008143" sldId="257"/>
            <ac:spMk id="2" creationId="{451C0A20-A417-4F36-B619-01CB31EF698C}"/>
          </ac:spMkLst>
        </pc:spChg>
      </pc:sldChg>
      <pc:sldChg chg="modSp">
        <pc:chgData name="Jephson-Hernandez, Shannon" userId="e9403613-2aaa-424c-8257-ec5fe030fb5c" providerId="ADAL" clId="{89989346-A6AD-4455-856C-518E110F3C3C}" dt="2018-10-22T09:02:15.360" v="11" actId="20577"/>
        <pc:sldMkLst>
          <pc:docMk/>
          <pc:sldMk cId="2166446327" sldId="258"/>
        </pc:sldMkLst>
        <pc:spChg chg="mod">
          <ac:chgData name="Jephson-Hernandez, Shannon" userId="e9403613-2aaa-424c-8257-ec5fe030fb5c" providerId="ADAL" clId="{89989346-A6AD-4455-856C-518E110F3C3C}" dt="2018-10-22T09:02:15.360" v="11" actId="20577"/>
          <ac:spMkLst>
            <pc:docMk/>
            <pc:sldMk cId="2166446327" sldId="258"/>
            <ac:spMk id="2" creationId="{0356839D-6AF5-4135-830C-93D0A3B437D9}"/>
          </ac:spMkLst>
        </pc:spChg>
      </pc:sldChg>
      <pc:sldChg chg="modSp">
        <pc:chgData name="Jephson-Hernandez, Shannon" userId="e9403613-2aaa-424c-8257-ec5fe030fb5c" providerId="ADAL" clId="{89989346-A6AD-4455-856C-518E110F3C3C}" dt="2018-10-22T09:04:00.775" v="41" actId="20577"/>
        <pc:sldMkLst>
          <pc:docMk/>
          <pc:sldMk cId="2502600087" sldId="259"/>
        </pc:sldMkLst>
        <pc:spChg chg="mod">
          <ac:chgData name="Jephson-Hernandez, Shannon" userId="e9403613-2aaa-424c-8257-ec5fe030fb5c" providerId="ADAL" clId="{89989346-A6AD-4455-856C-518E110F3C3C}" dt="2018-10-22T09:04:00.775" v="41" actId="20577"/>
          <ac:spMkLst>
            <pc:docMk/>
            <pc:sldMk cId="2502600087" sldId="259"/>
            <ac:spMk id="2" creationId="{FE4E0F97-C7CF-473D-A132-7F76791733EA}"/>
          </ac:spMkLst>
        </pc:spChg>
      </pc:sldChg>
      <pc:sldChg chg="modSp">
        <pc:chgData name="Jephson-Hernandez, Shannon" userId="e9403613-2aaa-424c-8257-ec5fe030fb5c" providerId="ADAL" clId="{89989346-A6AD-4455-856C-518E110F3C3C}" dt="2018-10-22T09:02:31.119" v="17" actId="20577"/>
        <pc:sldMkLst>
          <pc:docMk/>
          <pc:sldMk cId="4226999622" sldId="260"/>
        </pc:sldMkLst>
        <pc:spChg chg="mod">
          <ac:chgData name="Jephson-Hernandez, Shannon" userId="e9403613-2aaa-424c-8257-ec5fe030fb5c" providerId="ADAL" clId="{89989346-A6AD-4455-856C-518E110F3C3C}" dt="2018-10-22T09:02:31.119" v="17" actId="20577"/>
          <ac:spMkLst>
            <pc:docMk/>
            <pc:sldMk cId="4226999622" sldId="260"/>
            <ac:spMk id="2" creationId="{0C5F1880-F80C-41AF-9035-D38D70595FA2}"/>
          </ac:spMkLst>
        </pc:spChg>
      </pc:sldChg>
      <pc:sldChg chg="modSp">
        <pc:chgData name="Jephson-Hernandez, Shannon" userId="e9403613-2aaa-424c-8257-ec5fe030fb5c" providerId="ADAL" clId="{89989346-A6AD-4455-856C-518E110F3C3C}" dt="2018-10-22T09:03:50.840" v="35" actId="20577"/>
        <pc:sldMkLst>
          <pc:docMk/>
          <pc:sldMk cId="4050174760" sldId="261"/>
        </pc:sldMkLst>
        <pc:spChg chg="mod">
          <ac:chgData name="Jephson-Hernandez, Shannon" userId="e9403613-2aaa-424c-8257-ec5fe030fb5c" providerId="ADAL" clId="{89989346-A6AD-4455-856C-518E110F3C3C}" dt="2018-10-22T09:03:50.840" v="35" actId="20577"/>
          <ac:spMkLst>
            <pc:docMk/>
            <pc:sldMk cId="4050174760" sldId="261"/>
            <ac:spMk id="2" creationId="{0C5F1880-F80C-41AF-9035-D38D70595FA2}"/>
          </ac:spMkLst>
        </pc:spChg>
      </pc:sldChg>
      <pc:sldChg chg="modSp">
        <pc:chgData name="Jephson-Hernandez, Shannon" userId="e9403613-2aaa-424c-8257-ec5fe030fb5c" providerId="ADAL" clId="{89989346-A6AD-4455-856C-518E110F3C3C}" dt="2018-10-22T09:03:45.466" v="29" actId="20577"/>
        <pc:sldMkLst>
          <pc:docMk/>
          <pc:sldMk cId="3803497792" sldId="262"/>
        </pc:sldMkLst>
        <pc:spChg chg="mod">
          <ac:chgData name="Jephson-Hernandez, Shannon" userId="e9403613-2aaa-424c-8257-ec5fe030fb5c" providerId="ADAL" clId="{89989346-A6AD-4455-856C-518E110F3C3C}" dt="2018-10-22T09:03:45.466" v="29" actId="20577"/>
          <ac:spMkLst>
            <pc:docMk/>
            <pc:sldMk cId="3803497792" sldId="262"/>
            <ac:spMk id="2" creationId="{0C5F1880-F80C-41AF-9035-D38D70595FA2}"/>
          </ac:spMkLst>
        </pc:spChg>
      </pc:sldChg>
      <pc:sldChg chg="modSp">
        <pc:chgData name="Jephson-Hernandez, Shannon" userId="e9403613-2aaa-424c-8257-ec5fe030fb5c" providerId="ADAL" clId="{89989346-A6AD-4455-856C-518E110F3C3C}" dt="2018-10-22T09:03:37.748" v="23" actId="20577"/>
        <pc:sldMkLst>
          <pc:docMk/>
          <pc:sldMk cId="3454061022" sldId="264"/>
        </pc:sldMkLst>
        <pc:spChg chg="mod">
          <ac:chgData name="Jephson-Hernandez, Shannon" userId="e9403613-2aaa-424c-8257-ec5fe030fb5c" providerId="ADAL" clId="{89989346-A6AD-4455-856C-518E110F3C3C}" dt="2018-10-22T09:03:37.748" v="23" actId="20577"/>
          <ac:spMkLst>
            <pc:docMk/>
            <pc:sldMk cId="3454061022" sldId="264"/>
            <ac:spMk id="2" creationId="{FAEA32E9-139C-428B-97A5-CEE617E11EC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31F86D-264E-46D6-954F-2D62BADF69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B50D6C-EE40-4E5D-868C-DC1E343B8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85F1A-9305-4A11-BAD6-F353770E0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176FB-64D9-41D9-B51C-9ED9F9DCE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8196A-93B0-45D2-9E38-FCE55B34E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380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A3302-0198-44A3-8255-13A306AF0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5B3F7-75F5-4339-B514-B276358B9E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11EE8-1B33-40F2-BFFE-12E29001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A2F1-3ACB-46B5-AE2E-3B61030C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94895-C02A-4C9A-BDE7-6ACC573E8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79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540B8F-9F65-4D7B-B377-0B30D48DFD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88681C-5110-44F1-936B-F61584CE9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182AE-A5E6-4F5C-A93B-7B1469E99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D8318-C0E7-412B-ACBD-29A6A105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BBC75-C807-4402-933E-EBF1FEE4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038C-C152-465B-9CE9-F740E3D5A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8E15-83F3-45C4-BE60-8E93B024A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77CD5-6697-4F5C-953B-51A453FE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ADCE8-045C-46FA-86B8-F5897BBE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629E2-9AE2-4397-94E5-AB23A675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65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E5317-D025-452B-86FB-6F29352B1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FDB91A-7EB2-41FA-85AF-2679CD7F3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2DCA72-9055-4689-8E78-58F228A2A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80CEF-7C91-44DD-95B9-733223900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8D61B-6509-425B-84EC-8469BA0A0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83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160AF-9752-4444-A108-D0AE461DD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9476A-1FCA-4A00-ADA4-1654855A36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FBB4F1-93E1-42DD-BFB0-2D221A2C4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E7A7F-8FC7-4221-9BAD-9114409E6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22D6A7-985E-46DA-921E-F6F466DC0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8BB5E-C39E-471F-BA9E-088DCB627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4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F3BC9-24EC-4154-A371-5777A4E9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1ACA75-588F-4648-9D41-5210D21E2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9312C2-D76F-4744-9F0A-244C6F49A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84E44C-023D-4182-BD85-18EC46447B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AB39FC-2F5A-4E90-AB9A-1AE2597316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594340-E17C-435A-817A-F74AC3C19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473DC-DB80-442F-8DA9-DD6974730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0AE672-3D6A-49AB-A088-58224B5F1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26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73653-53C1-4611-95AB-6339CF0C9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B6608-51EF-46C8-AB39-34779B1BB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D452F-96FE-42F2-94FB-C469CD6D9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B72AD-D101-438A-B8F2-A7ACFFD98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314955-179B-4118-B6A1-10098CC0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A9D736-49DA-4545-93DC-7BEE8DAA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4DDF5-F681-402D-A7AB-D5B25DFB8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02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06410-DC60-48BA-AA1F-2BBDD450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18D17-704A-46CA-A1C0-A6A1CB1BB5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DCC39-FC9D-42BB-A2C0-C95A4FFD88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2637E-782D-4044-BE1E-038C579EF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67ED3B-2563-4643-8977-6EA35BBA8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443A08-4E88-40FF-8ACA-172976476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888EF-D7F1-4F76-BAFD-829400647C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CF4D5-51B8-4354-8006-3ED04A01EA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0FB149-551A-4208-B1E2-60AAB621B5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BDA3D4-2F23-4503-931F-D067D424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E01A5D-6E94-410E-A479-75C700086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867478-7B30-464E-AEAA-A2E2D362E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4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FE01B1-A4FA-40AD-BFFC-CC0F47424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C4372-E1A2-4DCC-8969-99DEE4A2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2108D-7C87-4849-8346-765D69F06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0DEBC-A93D-493D-A3EE-014FE9D32A01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92AE2-E2C8-4948-9392-C4D34E1A7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22CC4C-7B7F-44F1-809B-382C296827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2A8-C3BB-452F-A160-A0D9CF8C5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0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C0A20-A417-4F36-B619-01CB31EF6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>
                <a:latin typeface="Chiller" panose="04020404031007020602" pitchFamily="82" charset="0"/>
              </a:rPr>
              <a:t>Initial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E58E44-A524-48F0-85AB-788460F95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805" y="1825625"/>
            <a:ext cx="1125639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does volume measure? What does mass measure?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Why do some things sink and other things float?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is happening inside the bottle after I shake it?</a:t>
            </a:r>
          </a:p>
        </p:txBody>
      </p:sp>
    </p:spTree>
    <p:extLst>
      <p:ext uri="{BB962C8B-B14F-4D97-AF65-F5344CB8AC3E}">
        <p14:creationId xmlns:p14="http://schemas.microsoft.com/office/powerpoint/2010/main" val="619008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6839D-6AF5-4135-830C-93D0A3B4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26E04D-0745-4B36-B64C-7A79756B6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1587" y="1929320"/>
            <a:ext cx="6268826" cy="4351338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EQ: </a:t>
            </a:r>
            <a:r>
              <a:rPr lang="en-US" sz="3200" b="1" dirty="0"/>
              <a:t>How can we use models to help us learn and solve problems?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LT: </a:t>
            </a:r>
            <a:r>
              <a:rPr lang="en-US" sz="3200" b="1" dirty="0"/>
              <a:t>I can </a:t>
            </a:r>
            <a:r>
              <a:rPr lang="en-US" sz="3200" b="1" u="sng" dirty="0">
                <a:solidFill>
                  <a:srgbClr val="C00000"/>
                </a:solidFill>
              </a:rPr>
              <a:t>describe </a:t>
            </a:r>
            <a:r>
              <a:rPr lang="en-US" sz="3200" b="1" dirty="0"/>
              <a:t>why some objects are heavier than other objects.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SC: </a:t>
            </a:r>
            <a:r>
              <a:rPr lang="en-US" sz="3200" b="1" dirty="0"/>
              <a:t>I can identify which types of matter have more or less density.</a:t>
            </a:r>
          </a:p>
        </p:txBody>
      </p:sp>
    </p:spTree>
    <p:extLst>
      <p:ext uri="{BB962C8B-B14F-4D97-AF65-F5344CB8AC3E}">
        <p14:creationId xmlns:p14="http://schemas.microsoft.com/office/powerpoint/2010/main" val="2166446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E0F97-C7CF-473D-A132-7F767917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Make a Prediction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959D82F-DEA7-4FB8-B5F3-81896AF5D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658" y="1825625"/>
            <a:ext cx="1170809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rgbClr val="C00000"/>
                </a:solidFill>
              </a:rPr>
              <a:t>WITH YOUR PARTNER, DISCUSS &amp; ANSWER IN YOUR NOTEBOOK: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What happens to the lava when the lamp is not turned 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Why does the oil always end up on top when we shake the oil/water bottle?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Why does the lava lumps move up and down?</a:t>
            </a:r>
          </a:p>
          <a:p>
            <a:pPr marL="514350" indent="-514350">
              <a:buFont typeface="+mj-lt"/>
              <a:buAutoNum type="arabicPeriod"/>
            </a:pPr>
            <a:endParaRPr lang="en-US" sz="3200" b="1" dirty="0"/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50260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1880-F80C-41AF-9035-D38D7059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099169" cy="5964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TRY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8E9-C6A8-4928-BD46-E1AB621CD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848412"/>
            <a:ext cx="11975184" cy="60095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CLASS DISCUSSION:</a:t>
            </a:r>
          </a:p>
          <a:p>
            <a:r>
              <a:rPr lang="en-US" dirty="0"/>
              <a:t>Everyone stand up and spread out in the room…</a:t>
            </a:r>
          </a:p>
          <a:p>
            <a:r>
              <a:rPr lang="en-US" dirty="0"/>
              <a:t>How big is the volume of this room?</a:t>
            </a:r>
          </a:p>
          <a:p>
            <a:r>
              <a:rPr lang="en-US" dirty="0"/>
              <a:t>Could we measure the length x’s width x’s height?</a:t>
            </a:r>
          </a:p>
          <a:p>
            <a:r>
              <a:rPr lang="en-US" dirty="0"/>
              <a:t>It’s pretty big.</a:t>
            </a:r>
          </a:p>
          <a:p>
            <a:r>
              <a:rPr lang="en-US" dirty="0"/>
              <a:t>But what if we cut the room in half? </a:t>
            </a:r>
          </a:p>
          <a:p>
            <a:r>
              <a:rPr lang="en-US" dirty="0"/>
              <a:t>The volume would be half right?</a:t>
            </a:r>
          </a:p>
          <a:p>
            <a:r>
              <a:rPr lang="en-US" dirty="0"/>
              <a:t>So let’s think about the full space. We are all spread out.</a:t>
            </a:r>
          </a:p>
          <a:p>
            <a:r>
              <a:rPr lang="en-US" dirty="0"/>
              <a:t>Now let’s all move to half of the room and pretend like there is a invisible wall pushing us to one side.</a:t>
            </a:r>
          </a:p>
          <a:p>
            <a:r>
              <a:rPr lang="en-US" dirty="0"/>
              <a:t>Could we measure the volume of just this space? (Sit down)</a:t>
            </a:r>
          </a:p>
          <a:p>
            <a:r>
              <a:rPr lang="en-US" b="1" dirty="0">
                <a:solidFill>
                  <a:srgbClr val="00B050"/>
                </a:solidFill>
              </a:rPr>
              <a:t>PARTNER DISCUSS: </a:t>
            </a:r>
            <a:r>
              <a:rPr lang="en-US" dirty="0"/>
              <a:t>Now are we more dense or less dense? Why/Why not? What are </a:t>
            </a:r>
            <a:r>
              <a:rPr lang="en-US" b="1" u="sng" dirty="0">
                <a:solidFill>
                  <a:srgbClr val="C00000"/>
                </a:solidFill>
              </a:rPr>
              <a:t>Atoms?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7D3B62-91F2-4A09-BF8B-9A2F4846F8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8833" y="214633"/>
            <a:ext cx="4144457" cy="149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9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1880-F80C-41AF-9035-D38D7059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4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TRY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8E9-C6A8-4928-BD46-E1AB621CD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29559"/>
            <a:ext cx="11975184" cy="602844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CLASS DISCUSSION:</a:t>
            </a:r>
          </a:p>
          <a:p>
            <a:r>
              <a:rPr lang="en-US" b="1" u="sng" dirty="0">
                <a:solidFill>
                  <a:srgbClr val="C00000"/>
                </a:solidFill>
              </a:rPr>
              <a:t>Atoms</a:t>
            </a:r>
            <a:r>
              <a:rPr lang="en-US" dirty="0"/>
              <a:t> are the “Stuff” that makes up everything!</a:t>
            </a:r>
          </a:p>
          <a:p>
            <a:r>
              <a:rPr lang="en-US" dirty="0"/>
              <a:t>They are the smallest form of matter, (And we cannot see them).</a:t>
            </a:r>
          </a:p>
          <a:p>
            <a:r>
              <a:rPr lang="en-US" dirty="0"/>
              <a:t>Remember our definition for </a:t>
            </a:r>
            <a:r>
              <a:rPr lang="en-US" b="1" u="sng" dirty="0">
                <a:solidFill>
                  <a:srgbClr val="C00000"/>
                </a:solidFill>
              </a:rPr>
              <a:t>Matter</a:t>
            </a:r>
            <a:r>
              <a:rPr lang="en-US" dirty="0"/>
              <a:t>? </a:t>
            </a:r>
            <a:r>
              <a:rPr lang="en-US" b="1" dirty="0">
                <a:solidFill>
                  <a:srgbClr val="00B050"/>
                </a:solidFill>
              </a:rPr>
              <a:t>Tell your partner what must it have to count as matter?</a:t>
            </a:r>
          </a:p>
          <a:p>
            <a:r>
              <a:rPr lang="en-US" dirty="0"/>
              <a:t>It must have volume (Means to take up space) and it must have mass (Means I can measure how many atoms are in it).</a:t>
            </a:r>
          </a:p>
          <a:p>
            <a:r>
              <a:rPr lang="en-US" dirty="0"/>
              <a:t>Could we count how many people we have when we were standing?</a:t>
            </a:r>
          </a:p>
          <a:p>
            <a:r>
              <a:rPr lang="en-US" dirty="0"/>
              <a:t>Could we pretend we are </a:t>
            </a:r>
            <a:r>
              <a:rPr lang="en-US" b="1" u="sng" dirty="0">
                <a:solidFill>
                  <a:srgbClr val="C00000"/>
                </a:solidFill>
              </a:rPr>
              <a:t>Atoms</a:t>
            </a:r>
            <a:r>
              <a:rPr lang="en-US" dirty="0"/>
              <a:t> and as </a:t>
            </a:r>
            <a:r>
              <a:rPr lang="en-US" b="1" u="sng" dirty="0">
                <a:solidFill>
                  <a:srgbClr val="C00000"/>
                </a:solidFill>
              </a:rPr>
              <a:t>Atoms</a:t>
            </a:r>
            <a:r>
              <a:rPr lang="en-US" dirty="0"/>
              <a:t> we represent mass?</a:t>
            </a:r>
          </a:p>
          <a:p>
            <a:r>
              <a:rPr lang="en-US" dirty="0"/>
              <a:t>Could we say we are  (</a:t>
            </a:r>
            <a:r>
              <a:rPr lang="en-US" b="1" u="sng" dirty="0"/>
              <a:t>So many atoms</a:t>
            </a:r>
            <a:r>
              <a:rPr lang="en-US" dirty="0"/>
              <a:t>) </a:t>
            </a:r>
            <a:r>
              <a:rPr lang="en-US" b="1" dirty="0"/>
              <a:t>:</a:t>
            </a:r>
            <a:r>
              <a:rPr lang="en-US" dirty="0"/>
              <a:t> (</a:t>
            </a:r>
            <a:r>
              <a:rPr lang="en-US" b="1" u="sng" dirty="0"/>
              <a:t>So much volume</a:t>
            </a:r>
            <a:r>
              <a:rPr lang="en-US" dirty="0"/>
              <a:t>)?</a:t>
            </a:r>
          </a:p>
          <a:p>
            <a:r>
              <a:rPr lang="en-US" dirty="0"/>
              <a:t>In math, what do we call this kind of relationship? </a:t>
            </a:r>
          </a:p>
          <a:p>
            <a:r>
              <a:rPr lang="en-US" dirty="0"/>
              <a:t>It’s a ratio or a proportion right? </a:t>
            </a:r>
          </a:p>
          <a:p>
            <a:r>
              <a:rPr lang="en-US" b="1" dirty="0">
                <a:solidFill>
                  <a:srgbClr val="00B050"/>
                </a:solidFill>
              </a:rPr>
              <a:t>IN YOUR NOTEBOOK: </a:t>
            </a:r>
            <a:r>
              <a:rPr lang="en-US" dirty="0"/>
              <a:t>Describe matter, volume &amp; atoms.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9F80F5-A599-4AA5-876B-C99EFDBF46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9075" y="4949072"/>
            <a:ext cx="3192925" cy="189180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946DA8-8BA3-42A8-B922-F12AAEFA47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2714" y="155543"/>
            <a:ext cx="1812303" cy="206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17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F1880-F80C-41AF-9035-D38D70595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40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TRY THIS…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C48E9-C6A8-4928-BD46-E1AB621CD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816" y="961534"/>
            <a:ext cx="11975184" cy="57597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PARTNER DISSCUSSION:</a:t>
            </a:r>
          </a:p>
          <a:p>
            <a:r>
              <a:rPr lang="en-US" dirty="0"/>
              <a:t>Looking at the cubes… So which item has more </a:t>
            </a:r>
            <a:r>
              <a:rPr lang="en-US" b="1" u="sng" dirty="0">
                <a:solidFill>
                  <a:srgbClr val="C00000"/>
                </a:solidFill>
              </a:rPr>
              <a:t>“Atoms” </a:t>
            </a:r>
            <a:r>
              <a:rPr lang="en-US" dirty="0"/>
              <a:t>in it? How do you know? Why do you think that?</a:t>
            </a:r>
          </a:p>
          <a:p>
            <a:r>
              <a:rPr lang="en-US" dirty="0"/>
              <a:t>Looking at the oil/water bottles… Which matter has more density, oil or water? How do you know? Why do you think that?</a:t>
            </a:r>
          </a:p>
          <a:p>
            <a:r>
              <a:rPr lang="en-US" dirty="0"/>
              <a:t>What else is in the bottle? Just a little bit of it… Does it have a high density or low density?</a:t>
            </a:r>
          </a:p>
          <a:p>
            <a:r>
              <a:rPr lang="en-US" dirty="0"/>
              <a:t>Everyone draw a heart on their notebook… now draw a horizontal line through the middle.</a:t>
            </a:r>
          </a:p>
          <a:p>
            <a:r>
              <a:rPr lang="en-US" dirty="0"/>
              <a:t>This is how I remember the formula for density… “Density broke my heart.” What does the top of the line look like?</a:t>
            </a:r>
          </a:p>
          <a:p>
            <a:r>
              <a:rPr lang="en-US" dirty="0"/>
              <a:t>What does the bottom of the line look like?</a:t>
            </a:r>
          </a:p>
          <a:p>
            <a:r>
              <a:rPr lang="en-US" dirty="0"/>
              <a:t>The formula for density is mass divided by volume.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4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F42F-7EC0-4193-9EF6-405F65053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072" y="365125"/>
            <a:ext cx="2488048" cy="1325563"/>
          </a:xfrm>
        </p:spPr>
        <p:txBody>
          <a:bodyPr>
            <a:normAutofit/>
          </a:bodyPr>
          <a:lstStyle/>
          <a:p>
            <a:r>
              <a:rPr lang="en-US" b="1" dirty="0">
                <a:latin typeface="Chiller" panose="04020404031007020602" pitchFamily="82" charset="0"/>
              </a:rPr>
              <a:t>Rule # 2</a:t>
            </a:r>
            <a:br>
              <a:rPr lang="en-US" b="1" dirty="0">
                <a:latin typeface="Chiller" panose="04020404031007020602" pitchFamily="82" charset="0"/>
              </a:rPr>
            </a:br>
            <a:r>
              <a:rPr lang="en-US" b="1" dirty="0">
                <a:latin typeface="Chiller" panose="04020404031007020602" pitchFamily="82" charset="0"/>
              </a:rPr>
              <a:t>Density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5A2C812-B602-4A26-BD7C-6BCDAE5C6728}"/>
              </a:ext>
            </a:extLst>
          </p:cNvPr>
          <p:cNvSpPr txBox="1"/>
          <p:nvPr/>
        </p:nvSpPr>
        <p:spPr>
          <a:xfrm>
            <a:off x="273377" y="1613382"/>
            <a:ext cx="48319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Density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is the proportion (Relationship) of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 </a:t>
            </a: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volume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This means an object’s density show’s how many atoms are in the specific volume of matter.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there are more atoms (Mass) then the density is higher. (Heavier)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C4FB627-61B2-4C2A-8709-A9D3C62C03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64668" y="2473162"/>
            <a:ext cx="3559818" cy="237795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1F207A6-D01F-4DEB-9F6A-0ADC365CBB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0344" y="365125"/>
            <a:ext cx="2466975" cy="18478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9C17B25-5BD9-4B39-A73D-82EF5A1FA1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6827" y="365125"/>
            <a:ext cx="2095500" cy="15811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AC4D599-29FB-48B0-9905-E8C4872D54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1835" y="330037"/>
            <a:ext cx="2143125" cy="21431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C3E9EA-5743-49BA-AECF-A8F461F57B3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07985" y="4899483"/>
            <a:ext cx="2466975" cy="18478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F1BBDFE-68ED-4401-88ED-54B24FB06FB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27483" y="4934471"/>
            <a:ext cx="1834187" cy="177787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F537A4D-0275-4C3C-BBAA-1DE6D96F511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12858" y="4932820"/>
            <a:ext cx="2714625" cy="1781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5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A32E9-139C-428B-97A5-CEE617E11E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Chiller" panose="04020404031007020602" pitchFamily="82" charset="0"/>
              </a:rPr>
              <a:t>REVISED THOUGHTS: 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F8787-1AC2-4F9A-BC67-111076B42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was surprising?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did you already know but see in a new way?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What do you still need help with?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0B0B47-3649-4C73-81FA-FCA582156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0535" y="3533872"/>
            <a:ext cx="5759188" cy="3225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061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639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Chiller</vt:lpstr>
      <vt:lpstr>Office Theme</vt:lpstr>
      <vt:lpstr>Initial Thoughts</vt:lpstr>
      <vt:lpstr>LEARNING TARGETS</vt:lpstr>
      <vt:lpstr>Make a Prediction</vt:lpstr>
      <vt:lpstr>TRY THIS…</vt:lpstr>
      <vt:lpstr>TRY THIS…</vt:lpstr>
      <vt:lpstr>TRY THIS…</vt:lpstr>
      <vt:lpstr>Rule # 2 Density</vt:lpstr>
      <vt:lpstr>REVISED THOUGHTS: Density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5 Initial Thoughts</dc:title>
  <dc:creator>Jephson-Hernandez, Shannon</dc:creator>
  <cp:lastModifiedBy>Jephson-Hernandez, Shannon</cp:lastModifiedBy>
  <cp:revision>1</cp:revision>
  <dcterms:created xsi:type="dcterms:W3CDTF">2017-10-11T01:52:30Z</dcterms:created>
  <dcterms:modified xsi:type="dcterms:W3CDTF">2018-10-22T09:04:08Z</dcterms:modified>
</cp:coreProperties>
</file>