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305" r:id="rId2"/>
    <p:sldId id="488" r:id="rId3"/>
    <p:sldId id="459" r:id="rId4"/>
    <p:sldId id="498" r:id="rId5"/>
    <p:sldId id="497" r:id="rId6"/>
    <p:sldId id="494" r:id="rId7"/>
    <p:sldId id="499" r:id="rId8"/>
    <p:sldId id="496" r:id="rId9"/>
    <p:sldId id="500" r:id="rId10"/>
    <p:sldId id="490" r:id="rId11"/>
    <p:sldId id="489" r:id="rId1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822EF-BA75-4499-8BC1-2D409A35B019}">
          <p14:sldIdLst>
            <p14:sldId id="305"/>
            <p14:sldId id="488"/>
            <p14:sldId id="459"/>
            <p14:sldId id="498"/>
            <p14:sldId id="497"/>
            <p14:sldId id="494"/>
            <p14:sldId id="499"/>
            <p14:sldId id="496"/>
            <p14:sldId id="500"/>
            <p14:sldId id="490"/>
            <p14:sldId id="489"/>
          </p14:sldIdLst>
        </p14:section>
        <p14:section name="Untitled Section" id="{5C6E1A8B-6F9C-4DCC-9480-5B5D0AF748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2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7A16-D0BA-4AA0-AFD0-7AD59E2C7A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7F98-7E76-4F2C-A423-92F66836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87F98-7E76-4F2C-A423-92F6683695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38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eeology.com/graphicorgs/inverted-pyramid-of-ide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freeology.com/graphicorgs/inverted-pyramid-of-idea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701B-597C-440D-BF6B-3FC7045E6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LIVING SYSTEMS</a:t>
            </a:r>
          </a:p>
        </p:txBody>
      </p:sp>
    </p:spTree>
    <p:extLst>
      <p:ext uri="{BB962C8B-B14F-4D97-AF65-F5344CB8AC3E}">
        <p14:creationId xmlns:p14="http://schemas.microsoft.com/office/powerpoint/2010/main" val="66328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886A-BEE9-460B-BEC4-C66C4D12CC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650" y="522889"/>
            <a:ext cx="10172700" cy="7247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Group Leaders Report Out To class </a:t>
            </a:r>
            <a:r>
              <a:rPr lang="en-US" dirty="0">
                <a:solidFill>
                  <a:srgbClr val="C00000"/>
                </a:solidFill>
              </a:rPr>
              <a:t>(60 seconds each)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Add onto your own graphic organizer as you learn what each group presents.  </a:t>
            </a: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19D2B6-545A-4541-8301-B0761790A637}"/>
              </a:ext>
            </a:extLst>
          </p:cNvPr>
          <p:cNvSpPr txBox="1"/>
          <p:nvPr/>
        </p:nvSpPr>
        <p:spPr>
          <a:xfrm>
            <a:off x="1271313" y="1603129"/>
            <a:ext cx="41229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9980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886A-BEE9-460B-BEC4-C66C4D12CC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650" y="86009"/>
            <a:ext cx="10816590" cy="724786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review (6 min)</a:t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19D2B6-545A-4541-8301-B0761790A637}"/>
              </a:ext>
            </a:extLst>
          </p:cNvPr>
          <p:cNvSpPr txBox="1"/>
          <p:nvPr/>
        </p:nvSpPr>
        <p:spPr>
          <a:xfrm>
            <a:off x="801370" y="810795"/>
            <a:ext cx="112331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Quickly prepare your answers for these questions by writing on your quadrant on the team’s poster (2 min).</a:t>
            </a:r>
            <a:endParaRPr lang="en-US" sz="3200" dirty="0"/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* Did you use systems thinking to analyze your problem?             	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*If not, how could you change your analysis?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*Identify the big and small issues related to the problem.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* How can scientists use “Systems Thinking” to understand the problems?</a:t>
            </a:r>
          </a:p>
          <a:p>
            <a:endParaRPr lang="en-US" sz="2800" dirty="0"/>
          </a:p>
          <a:p>
            <a:pPr marL="514350" indent="-514350">
              <a:buAutoNum type="arabicPeriod" startAt="3"/>
            </a:pPr>
            <a:r>
              <a:rPr lang="en-US" sz="3200" b="1" dirty="0"/>
              <a:t>Silent Discussion Protocol: 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		</a:t>
            </a:r>
            <a:r>
              <a:rPr lang="en-US" sz="2800" i="1" dirty="0">
                <a:solidFill>
                  <a:srgbClr val="FF0000"/>
                </a:solidFill>
              </a:rPr>
              <a:t>*Walk to next quadrant &amp; do one of 3 things: </a:t>
            </a:r>
            <a:r>
              <a:rPr lang="en-US" sz="2400" i="1" dirty="0"/>
              <a:t>(1 min/quadrant &amp; Repeat for all)</a:t>
            </a:r>
          </a:p>
          <a:p>
            <a:r>
              <a:rPr lang="en-US" sz="3200" i="1" dirty="0">
                <a:solidFill>
                  <a:srgbClr val="FF0000"/>
                </a:solidFill>
              </a:rPr>
              <a:t>			</a:t>
            </a:r>
            <a:r>
              <a:rPr lang="en-US" sz="2800" i="1" dirty="0">
                <a:solidFill>
                  <a:srgbClr val="0070C0"/>
                </a:solidFill>
              </a:rPr>
              <a:t>-Ask a question in writing…</a:t>
            </a:r>
          </a:p>
          <a:p>
            <a:r>
              <a:rPr lang="en-US" sz="2800" i="1" dirty="0">
                <a:solidFill>
                  <a:srgbClr val="0070C0"/>
                </a:solidFill>
              </a:rPr>
              <a:t>			-Add to the notes…</a:t>
            </a:r>
          </a:p>
          <a:p>
            <a:r>
              <a:rPr lang="en-US" sz="2800" i="1" dirty="0">
                <a:solidFill>
                  <a:srgbClr val="0070C0"/>
                </a:solidFill>
              </a:rPr>
              <a:t>			- Draw common connections to other quadrants you have reviewed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69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E3B3-11D7-4343-BF45-57CB3675C7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19300" y="161446"/>
            <a:ext cx="10172700" cy="1492250"/>
          </a:xfrm>
        </p:spPr>
        <p:txBody>
          <a:bodyPr>
            <a:normAutofit/>
          </a:bodyPr>
          <a:lstStyle/>
          <a:p>
            <a:r>
              <a:rPr lang="en-US" dirty="0"/>
              <a:t>Initial Thoughts: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E67FE6-01CF-48C2-91C1-EDED011D5BC9}"/>
              </a:ext>
            </a:extLst>
          </p:cNvPr>
          <p:cNvSpPr txBox="1"/>
          <p:nvPr/>
        </p:nvSpPr>
        <p:spPr>
          <a:xfrm>
            <a:off x="1209040" y="2001520"/>
            <a:ext cx="10078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buFont typeface="+mj-lt"/>
              <a:buAutoNum type="arabicPeriod"/>
            </a:pPr>
            <a:r>
              <a:rPr lang="en-US" sz="3200" b="1" dirty="0"/>
              <a:t>Why do we study animal systems? (2 min)</a:t>
            </a:r>
            <a:endParaRPr lang="en-US" sz="3200" dirty="0"/>
          </a:p>
          <a:p>
            <a:pPr marL="631825" indent="-631825">
              <a:buFont typeface="+mj-lt"/>
              <a:buAutoNum type="arabicPeriod"/>
            </a:pPr>
            <a:r>
              <a:rPr lang="en-US" sz="3200" b="1" dirty="0"/>
              <a:t>Look at the diagrams &amp; list as many parts as possible (2 minutes)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604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3746652" cy="1493517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1432" y="1351280"/>
            <a:ext cx="10966728" cy="5351445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en-US" sz="4000" b="1" dirty="0">
                <a:solidFill>
                  <a:schemeClr val="tx1"/>
                </a:solidFill>
              </a:rPr>
              <a:t>EQ:  </a:t>
            </a:r>
            <a:r>
              <a:rPr lang="en-US" sz="4000" b="1" i="1" dirty="0">
                <a:solidFill>
                  <a:srgbClr val="0070C0"/>
                </a:solidFill>
              </a:rPr>
              <a:t>How does using “Systems Thinking” help solve problems?</a:t>
            </a:r>
          </a:p>
          <a:p>
            <a:pPr marL="0" lvl="0" indent="0">
              <a:buClr>
                <a:srgbClr val="2A1A00"/>
              </a:buClr>
              <a:buNone/>
            </a:pPr>
            <a:endParaRPr lang="en-US" sz="3200" b="1" i="1" dirty="0"/>
          </a:p>
          <a:p>
            <a:pPr marL="0" indent="0">
              <a:buClr>
                <a:srgbClr val="2A1A00"/>
              </a:buClr>
              <a:buNone/>
            </a:pPr>
            <a:r>
              <a:rPr lang="en-US" sz="4000" b="1" dirty="0">
                <a:solidFill>
                  <a:srgbClr val="0070C0"/>
                </a:solidFill>
              </a:rPr>
              <a:t>LT: </a:t>
            </a:r>
            <a:r>
              <a:rPr lang="en-US" sz="4000" b="1" dirty="0">
                <a:solidFill>
                  <a:schemeClr val="tx1"/>
                </a:solidFill>
              </a:rPr>
              <a:t>Obtain, evaluate &amp; </a:t>
            </a:r>
            <a:r>
              <a:rPr lang="en-US" sz="4000" b="1" dirty="0">
                <a:solidFill>
                  <a:srgbClr val="FF0000"/>
                </a:solidFill>
              </a:rPr>
              <a:t>communicate information </a:t>
            </a:r>
            <a:r>
              <a:rPr lang="en-US" sz="4000" b="1" dirty="0">
                <a:solidFill>
                  <a:schemeClr val="tx1"/>
                </a:solidFill>
              </a:rPr>
              <a:t>about a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life system </a:t>
            </a:r>
            <a:r>
              <a:rPr lang="en-US" sz="4000" b="1" dirty="0">
                <a:solidFill>
                  <a:schemeClr val="tx1"/>
                </a:solidFill>
              </a:rPr>
              <a:t>phenomenon.</a:t>
            </a:r>
          </a:p>
          <a:p>
            <a:pPr marL="0" indent="0">
              <a:buClr>
                <a:srgbClr val="2A1A00"/>
              </a:buClr>
              <a:buNone/>
            </a:pPr>
            <a:r>
              <a:rPr lang="en-US" sz="4000" b="1" dirty="0">
                <a:solidFill>
                  <a:srgbClr val="0070C0"/>
                </a:solidFill>
              </a:rPr>
              <a:t>SC: </a:t>
            </a:r>
            <a:r>
              <a:rPr lang="en-US" sz="4000" b="1" dirty="0">
                <a:solidFill>
                  <a:schemeClr val="tx1"/>
                </a:solidFill>
              </a:rPr>
              <a:t>Summarize topics </a:t>
            </a:r>
            <a:r>
              <a:rPr lang="en-US" sz="4000" b="1" dirty="0">
                <a:solidFill>
                  <a:srgbClr val="FF0000"/>
                </a:solidFill>
              </a:rPr>
              <a:t>on the life systems </a:t>
            </a:r>
            <a:r>
              <a:rPr lang="en-US" sz="4000" b="1" dirty="0">
                <a:solidFill>
                  <a:schemeClr val="tx1"/>
                </a:solidFill>
              </a:rPr>
              <a:t>graphic organizer </a:t>
            </a:r>
            <a:r>
              <a:rPr lang="en-US" sz="4000" b="1" dirty="0">
                <a:solidFill>
                  <a:srgbClr val="FF0000"/>
                </a:solidFill>
              </a:rPr>
              <a:t>using discussion protocols.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089C80A-D1AA-4FB8-8A9F-319DCC9E40A6}"/>
              </a:ext>
            </a:extLst>
          </p:cNvPr>
          <p:cNvSpPr txBox="1">
            <a:spLocks/>
          </p:cNvSpPr>
          <p:nvPr/>
        </p:nvSpPr>
        <p:spPr>
          <a:xfrm>
            <a:off x="6314536" y="754737"/>
            <a:ext cx="5297361" cy="1121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6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3746652" cy="149351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975360" y="1915900"/>
            <a:ext cx="10881360" cy="47868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Label an assigned system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Read the aligning article in Actively Learn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Analyze as a team using Discussion Protocol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Report out to class your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Record info from other teams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Analyze new solutions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089C80A-D1AA-4FB8-8A9F-319DCC9E40A6}"/>
              </a:ext>
            </a:extLst>
          </p:cNvPr>
          <p:cNvSpPr txBox="1">
            <a:spLocks/>
          </p:cNvSpPr>
          <p:nvPr/>
        </p:nvSpPr>
        <p:spPr>
          <a:xfrm>
            <a:off x="6314536" y="754737"/>
            <a:ext cx="5297361" cy="1121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4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747B-58F0-4E9D-ADE6-9D5A022C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this Graphic Organizer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D0108E-3BA7-4C5C-909C-45F33EF1B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509974"/>
              </p:ext>
            </p:extLst>
          </p:nvPr>
        </p:nvGraphicFramePr>
        <p:xfrm>
          <a:off x="1109272" y="1266336"/>
          <a:ext cx="10178322" cy="518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774">
                  <a:extLst>
                    <a:ext uri="{9D8B030D-6E8A-4147-A177-3AD203B41FA5}">
                      <a16:colId xmlns:a16="http://schemas.microsoft.com/office/drawing/2014/main" val="832512016"/>
                    </a:ext>
                  </a:extLst>
                </a:gridCol>
                <a:gridCol w="3392774">
                  <a:extLst>
                    <a:ext uri="{9D8B030D-6E8A-4147-A177-3AD203B41FA5}">
                      <a16:colId xmlns:a16="http://schemas.microsoft.com/office/drawing/2014/main" val="1092545419"/>
                    </a:ext>
                  </a:extLst>
                </a:gridCol>
                <a:gridCol w="3392774">
                  <a:extLst>
                    <a:ext uri="{9D8B030D-6E8A-4147-A177-3AD203B41FA5}">
                      <a16:colId xmlns:a16="http://schemas.microsoft.com/office/drawing/2014/main" val="2144585142"/>
                    </a:ext>
                  </a:extLst>
                </a:gridCol>
              </a:tblGrid>
              <a:tr h="86682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Name of Plant or Animal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Issue or Phenomenon related to this plant or animal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System or Sub-system impacted by phenomenon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082986"/>
                  </a:ext>
                </a:extLst>
              </a:tr>
              <a:tr h="86682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effectLst/>
                        </a:rPr>
                        <a:t>Honey Bee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763664"/>
                  </a:ext>
                </a:extLst>
              </a:tr>
              <a:tr h="148729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effectLst/>
                        </a:rPr>
                        <a:t>Oak Tree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25841"/>
                  </a:ext>
                </a:extLst>
              </a:tr>
              <a:tr h="86682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effectLst/>
                        </a:rPr>
                        <a:t>Starfish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850262"/>
                  </a:ext>
                </a:extLst>
              </a:tr>
              <a:tr h="86682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effectLst/>
                        </a:rPr>
                        <a:t>Bird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256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98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F74136-BC40-4535-81C9-66751BBDA4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120"/>
          <a:stretch/>
        </p:blipFill>
        <p:spPr>
          <a:xfrm>
            <a:off x="4800600" y="1629169"/>
            <a:ext cx="6978468" cy="51417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E35E3A-7E6E-460B-BC35-85C70EB10CFB}"/>
              </a:ext>
            </a:extLst>
          </p:cNvPr>
          <p:cNvSpPr txBox="1"/>
          <p:nvPr/>
        </p:nvSpPr>
        <p:spPr>
          <a:xfrm>
            <a:off x="731228" y="6567659"/>
            <a:ext cx="51702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freeology.com/graphicorgs/inverted-pyramid-of-idea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BY-NC-SA</a:t>
            </a:r>
            <a:endParaRPr lang="en-U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8067E3-812C-4DD3-9273-FB1B708E7FF9}"/>
              </a:ext>
            </a:extLst>
          </p:cNvPr>
          <p:cNvSpPr txBox="1"/>
          <p:nvPr/>
        </p:nvSpPr>
        <p:spPr>
          <a:xfrm>
            <a:off x="985520" y="59509"/>
            <a:ext cx="1022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CLASS DISCUSSION (5 MIN)</a:t>
            </a:r>
          </a:p>
          <a:p>
            <a:r>
              <a:rPr lang="en-US" sz="3200" dirty="0"/>
              <a:t>What are the biggest things you can think of?  </a:t>
            </a:r>
          </a:p>
          <a:p>
            <a:r>
              <a:rPr lang="en-US" sz="3200" dirty="0"/>
              <a:t>What are the smallest things you can think of?</a:t>
            </a:r>
          </a:p>
        </p:txBody>
      </p:sp>
    </p:spTree>
    <p:extLst>
      <p:ext uri="{BB962C8B-B14F-4D97-AF65-F5344CB8AC3E}">
        <p14:creationId xmlns:p14="http://schemas.microsoft.com/office/powerpoint/2010/main" val="178817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8067E3-812C-4DD3-9273-FB1B708E7FF9}"/>
              </a:ext>
            </a:extLst>
          </p:cNvPr>
          <p:cNvSpPr txBox="1"/>
          <p:nvPr/>
        </p:nvSpPr>
        <p:spPr>
          <a:xfrm>
            <a:off x="1039819" y="1617256"/>
            <a:ext cx="405430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CLASS DISCUSSION (5 MIN):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Where do we exist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right now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 will move from the biggest to smallest lens.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BF1A31-40C0-461B-9BAA-2FDFF1943B35}"/>
              </a:ext>
            </a:extLst>
          </p:cNvPr>
          <p:cNvSpPr txBox="1"/>
          <p:nvPr/>
        </p:nvSpPr>
        <p:spPr>
          <a:xfrm>
            <a:off x="1329069" y="204222"/>
            <a:ext cx="1000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Draw an inverted pyramid with eleven spaces.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7CB023B-8035-4EC3-8D46-C9313DC97F27}"/>
              </a:ext>
            </a:extLst>
          </p:cNvPr>
          <p:cNvGrpSpPr/>
          <p:nvPr/>
        </p:nvGrpSpPr>
        <p:grpSpPr>
          <a:xfrm>
            <a:off x="4571908" y="1037495"/>
            <a:ext cx="7219598" cy="5703547"/>
            <a:chOff x="4571908" y="1037495"/>
            <a:chExt cx="7219598" cy="5703547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745AE08-E4DC-4DF6-B9D6-A10A0F780769}"/>
                </a:ext>
              </a:extLst>
            </p:cNvPr>
            <p:cNvGrpSpPr/>
            <p:nvPr/>
          </p:nvGrpSpPr>
          <p:grpSpPr>
            <a:xfrm>
              <a:off x="5950685" y="1037495"/>
              <a:ext cx="5840821" cy="5703547"/>
              <a:chOff x="5950686" y="909903"/>
              <a:chExt cx="5383620" cy="5703547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BBEAFC9A-53FE-4286-B005-3CB252136C2D}"/>
                  </a:ext>
                </a:extLst>
              </p:cNvPr>
              <p:cNvSpPr/>
              <p:nvPr/>
            </p:nvSpPr>
            <p:spPr>
              <a:xfrm rot="10800000">
                <a:off x="5950686" y="909903"/>
                <a:ext cx="5383620" cy="5703547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70935AD-F4F7-4E15-A536-075E54DA0A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3781" y="1350335"/>
                <a:ext cx="49441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96B6A9E-4F9E-4934-B607-05A0D7D3C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02989" y="5160335"/>
                <a:ext cx="13111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240EFD09-FB69-43E0-8B0D-B5E6EAC973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93710" y="5599814"/>
                <a:ext cx="88427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E49A7946-156B-4A30-AB5D-61738D7318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2250" y="6092456"/>
                <a:ext cx="4199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6195DF36-5536-44B3-8905-A6FEF4F1D9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6911" y="3514059"/>
                <a:ext cx="287787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E3EBD1-9102-4BA9-A908-70884878EA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94622" y="4079358"/>
                <a:ext cx="23511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33900C7F-A2CA-44A0-B459-1A75CA45B0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4929" y="4645178"/>
                <a:ext cx="178184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F99831C-1B60-4ABD-94AD-BDB08821BA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2065" y="1853610"/>
                <a:ext cx="44444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38BDE5BF-F7C7-4E18-BED4-691CF3274D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5349" y="2378149"/>
                <a:ext cx="39340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CFC7362-964E-410F-87C6-CAF500A830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1163" y="2902688"/>
                <a:ext cx="3476846" cy="3189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Arrow: Up 46">
              <a:extLst>
                <a:ext uri="{FF2B5EF4-FFF2-40B4-BE49-F238E27FC236}">
                  <a16:creationId xmlns:a16="http://schemas.microsoft.com/office/drawing/2014/main" id="{F450850F-EFE7-4A33-A774-4C9AC21179ED}"/>
                </a:ext>
              </a:extLst>
            </p:cNvPr>
            <p:cNvSpPr/>
            <p:nvPr/>
          </p:nvSpPr>
          <p:spPr>
            <a:xfrm rot="19971567">
              <a:off x="6206972" y="1393565"/>
              <a:ext cx="219456" cy="2331720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48" name="Arrow: Up 47">
              <a:extLst>
                <a:ext uri="{FF2B5EF4-FFF2-40B4-BE49-F238E27FC236}">
                  <a16:creationId xmlns:a16="http://schemas.microsoft.com/office/drawing/2014/main" id="{C79B90DB-C9D6-46C5-9FB0-78BDDCFFB273}"/>
                </a:ext>
              </a:extLst>
            </p:cNvPr>
            <p:cNvSpPr/>
            <p:nvPr/>
          </p:nvSpPr>
          <p:spPr>
            <a:xfrm rot="9158722">
              <a:off x="7520886" y="3963708"/>
              <a:ext cx="220771" cy="2331720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57CA61E-DFBE-4685-AFAC-19ACA74E9DC2}"/>
                </a:ext>
              </a:extLst>
            </p:cNvPr>
            <p:cNvSpPr txBox="1"/>
            <p:nvPr/>
          </p:nvSpPr>
          <p:spPr>
            <a:xfrm>
              <a:off x="4571908" y="1037495"/>
              <a:ext cx="1509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Biggest Lens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C0144C8-8BA8-46C4-9D44-929FACB7E9BF}"/>
                </a:ext>
              </a:extLst>
            </p:cNvPr>
            <p:cNvSpPr txBox="1"/>
            <p:nvPr/>
          </p:nvSpPr>
          <p:spPr>
            <a:xfrm>
              <a:off x="6992730" y="6330829"/>
              <a:ext cx="16644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Smallest Lens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071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F74136-BC40-4535-81C9-66751BBDA4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0019"/>
          <a:stretch/>
        </p:blipFill>
        <p:spPr>
          <a:xfrm>
            <a:off x="4974771" y="1425146"/>
            <a:ext cx="6804298" cy="54328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E35E3A-7E6E-460B-BC35-85C70EB10CFB}"/>
              </a:ext>
            </a:extLst>
          </p:cNvPr>
          <p:cNvSpPr txBox="1"/>
          <p:nvPr/>
        </p:nvSpPr>
        <p:spPr>
          <a:xfrm>
            <a:off x="804817" y="6471920"/>
            <a:ext cx="51702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freeology.com/graphicorgs/inverted-pyramid-of-idea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nc-sa/3.0/"/>
              </a:rPr>
              <a:t>CC BY-NC-SA</a:t>
            </a:r>
            <a:endParaRPr lang="en-U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8067E3-812C-4DD3-9273-FB1B708E7FF9}"/>
              </a:ext>
            </a:extLst>
          </p:cNvPr>
          <p:cNvSpPr txBox="1"/>
          <p:nvPr/>
        </p:nvSpPr>
        <p:spPr>
          <a:xfrm>
            <a:off x="1280160" y="386080"/>
            <a:ext cx="9302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Group Practice: (3 min)</a:t>
            </a:r>
          </a:p>
          <a:p>
            <a:r>
              <a:rPr lang="en-US" sz="3200" dirty="0"/>
              <a:t>How can we do this for an Ecosystem?  </a:t>
            </a:r>
          </a:p>
        </p:txBody>
      </p:sp>
    </p:spTree>
    <p:extLst>
      <p:ext uri="{BB962C8B-B14F-4D97-AF65-F5344CB8AC3E}">
        <p14:creationId xmlns:p14="http://schemas.microsoft.com/office/powerpoint/2010/main" val="312172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E3B3-11D7-4343-BF45-57CB3675C7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4240" y="161446"/>
            <a:ext cx="11490960" cy="54030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Gathering Information To Solve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E67FE6-01CF-48C2-91C1-EDED011D5BC9}"/>
              </a:ext>
            </a:extLst>
          </p:cNvPr>
          <p:cNvSpPr txBox="1"/>
          <p:nvPr/>
        </p:nvSpPr>
        <p:spPr>
          <a:xfrm>
            <a:off x="904240" y="771855"/>
            <a:ext cx="110591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Read the </a:t>
            </a:r>
            <a:r>
              <a:rPr kumimoji="0" lang="en-US" sz="28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4 articles</a:t>
            </a: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 Actively Learn about honeybee, oak tree, starfish and bird issues.</a:t>
            </a:r>
          </a:p>
          <a:p>
            <a:pPr marL="457200"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Go to actively learn, log in with Clever, use same username &amp; PW you use to log in to your computer.</a:t>
            </a:r>
          </a:p>
          <a:p>
            <a:pPr marL="631825" marR="0" lvl="0" indent="-631825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*Take notes in the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/>
              </a:rPr>
              <a:t>Graphic Organizer (G.O., from slide 5)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while you read about each of the 4 topics (Phenomenon)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Discuss &amp; compare with your team 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30 second talk time/team member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*Add to notes in the G.O. from your team discussion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How can we study the issue to resolve the problem?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(2 min)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* Choose a Group Leader (Class Reporter)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* Private Brainstorm: (30 seconds to list solutions)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* Group Brainstorm: (20 seconds to pitch your top idea)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* Team Vote: (10 seconds to pick the group idea)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4506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8025</TotalTime>
  <Words>578</Words>
  <Application>Microsoft Office PowerPoint</Application>
  <PresentationFormat>Widescreen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Devanagari</vt:lpstr>
      <vt:lpstr>Arial</vt:lpstr>
      <vt:lpstr>Calibri</vt:lpstr>
      <vt:lpstr>Gill Sans MT</vt:lpstr>
      <vt:lpstr>Impact</vt:lpstr>
      <vt:lpstr>Badge</vt:lpstr>
      <vt:lpstr>LIVING SYSTEMS</vt:lpstr>
      <vt:lpstr>Initial Thoughts:</vt:lpstr>
      <vt:lpstr>OBJECTIVES</vt:lpstr>
      <vt:lpstr>Agenda</vt:lpstr>
      <vt:lpstr>Set up this Graphic Organizer</vt:lpstr>
      <vt:lpstr>PowerPoint Presentation</vt:lpstr>
      <vt:lpstr>PowerPoint Presentation</vt:lpstr>
      <vt:lpstr>PowerPoint Presentation</vt:lpstr>
      <vt:lpstr>Gathering Information To Solve Problems</vt:lpstr>
      <vt:lpstr>Group Leaders Report Out To class (60 seconds each)  Add onto your own graphic organizer as you learn what each group presents.      </vt:lpstr>
      <vt:lpstr>Group review (6 min)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LESSON PLAN</dc:title>
  <dc:creator>Rutter, Molly</dc:creator>
  <cp:lastModifiedBy>Ackerman, Gail</cp:lastModifiedBy>
  <cp:revision>129</cp:revision>
  <cp:lastPrinted>2017-09-25T19:52:22Z</cp:lastPrinted>
  <dcterms:modified xsi:type="dcterms:W3CDTF">2020-03-30T20:20:19Z</dcterms:modified>
</cp:coreProperties>
</file>