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75" r:id="rId2"/>
    <p:sldId id="277" r:id="rId3"/>
    <p:sldId id="266" r:id="rId4"/>
    <p:sldId id="268" r:id="rId5"/>
    <p:sldId id="271" r:id="rId6"/>
    <p:sldId id="270" r:id="rId7"/>
    <p:sldId id="269" r:id="rId8"/>
    <p:sldId id="272" r:id="rId9"/>
    <p:sldId id="273" r:id="rId10"/>
    <p:sldId id="274" r:id="rId11"/>
    <p:sldId id="27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443"/>
    <a:srgbClr val="D200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F90CE03-0D93-457A-826E-CFD70EA2345F}" type="datetime1">
              <a:rPr lang="en-US"/>
              <a:pPr/>
              <a:t>4/15/2019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9E4C489-4CF0-494D-9CA9-E1512C6E9475}" type="slidenum">
              <a:rPr lang="en-US"/>
              <a:pPr/>
              <a:t>‹#›</a:t>
            </a:fld>
            <a:endParaRPr lang="en-US"/>
          </a:p>
        </p:txBody>
      </p:sp>
    </p:spTree>
    <p:extLst>
      <p:ext uri="{BB962C8B-B14F-4D97-AF65-F5344CB8AC3E}">
        <p14:creationId xmlns:p14="http://schemas.microsoft.com/office/powerpoint/2010/main" val="2251292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B028D1C-9769-43ED-96A1-1BA69266C32C}" type="datetime1">
              <a:rPr lang="en-US"/>
              <a:pPr/>
              <a:t>4/15/2019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AE0CD3-56E5-4944-9B5B-552C7C0C3130}" type="slidenum">
              <a:rPr lang="en-US"/>
              <a:pPr/>
              <a:t>‹#›</a:t>
            </a:fld>
            <a:endParaRPr lang="en-US"/>
          </a:p>
        </p:txBody>
      </p:sp>
    </p:spTree>
    <p:extLst>
      <p:ext uri="{BB962C8B-B14F-4D97-AF65-F5344CB8AC3E}">
        <p14:creationId xmlns:p14="http://schemas.microsoft.com/office/powerpoint/2010/main" val="1825273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9DF07CB7-D8F2-4A08-97A0-D88DA8DA48E6}" type="datetime1">
              <a:rPr lang="en-US" smtClean="0"/>
              <a:pPr/>
              <a:t>4/15/2019</a:t>
            </a:fld>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F91A389-DDFC-4099-BB33-A82001DDAB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1A2381-94EA-4A0F-B7FA-97F4B2F7AEB4}" type="datetime1">
              <a:rPr lang="en-US" smtClean="0"/>
              <a:pPr/>
              <a:t>4/15/2019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3E2C84C-E16F-4AB7-8953-45BF51AD64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24FCB4-B24A-4FA9-8999-1F13EDAD2F27}" type="datetime1">
              <a:rPr lang="en-US" smtClean="0"/>
              <a:pPr/>
              <a:t>4/15/2019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D6F6E0F-E2C0-41F9-A790-2CCA36A2FA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809E229-69AE-438B-A482-BAFA66F5F82B}" type="datetime1">
              <a:rPr lang="en-US" smtClean="0"/>
              <a:pPr/>
              <a:t>4/15/2019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C5E2D82-E196-4F13-AFDA-3CD5937FA9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FCAAF13-2FC2-4ADC-9D04-632CE28BAFFB}" type="datetime1">
              <a:rPr lang="en-US" smtClean="0"/>
              <a:pPr/>
              <a:t>4/15/2019</a:t>
            </a:fld>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fld id="{DEC9F367-551F-471F-83D8-155DEEFD127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BFB2994D-1509-4360-A0E3-F7FA97C316E0}" type="datetime1">
              <a:rPr lang="en-US" smtClean="0"/>
              <a:pPr/>
              <a:t>4/15/2019</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fld id="{AE83D7B0-73ED-4493-9B89-823275133B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A476804F-EE11-485D-BC56-F6914F842F5F}" type="datetime1">
              <a:rPr lang="en-US" smtClean="0"/>
              <a:pPr/>
              <a:t>4/15/2019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B6DB4C6-E127-4BE4-9ABF-1D0AB94C7037}"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6F2E8525-CA7C-4E44-8421-C022FC39B50D}" type="datetime1">
              <a:rPr lang="en-US" smtClean="0"/>
              <a:pPr/>
              <a:t>4/15/2019</a:t>
            </a:fld>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70EB5D6-DEE6-490A-8028-8BB06AF28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6A8B38-CAE0-49DA-9561-FB4FCCC35C73}" type="datetime1">
              <a:rPr lang="en-US" smtClean="0"/>
              <a:pPr/>
              <a:t>4/15/2019</a:t>
            </a:fld>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B521A45-1EC9-4FF3-A7BB-BF82D6E177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EF1E09A-855E-44A6-974E-9814810A5B24}" type="datetime1">
              <a:rPr lang="en-US" smtClean="0"/>
              <a:pPr/>
              <a:t>4/15/2019</a:t>
            </a:fld>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226D95F-B55D-437C-8409-4832959227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F6F62D65-E338-4E0E-A31B-C30F77E30F72}" type="datetime1">
              <a:rPr lang="en-US" smtClean="0"/>
              <a:pPr/>
              <a:t>4/15/2019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fld id="{982C5AEA-FCE8-4031-9FB2-47CEA6408B2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DD4B643-4012-48BB-8800-67A7D31F28AC}" type="datetime1">
              <a:rPr lang="en-US" smtClean="0"/>
              <a:pPr/>
              <a:t>4/15/2019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86277D9-B560-4C84-9948-E1E08FFA71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hebrain.mcgill.ca/flash/i/i_01/i_01_m/i_01_m_ana/i_01_m_ana.html" TargetMode="External"/><Relationship Id="rId2" Type="http://schemas.openxmlformats.org/officeDocument/2006/relationships/hyperlink" Target="http://learn.genetics.utah.edu/content/neuroscience/crossingdivid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vescience.com/62005-smartphone-endoscope-brain-surgery.html" TargetMode="External"/><Relationship Id="rId2" Type="http://schemas.openxmlformats.org/officeDocument/2006/relationships/hyperlink" Target="http://learn.genetics.utah.edu/content/neuroscience/" TargetMode="External"/><Relationship Id="rId1" Type="http://schemas.openxmlformats.org/officeDocument/2006/relationships/slideLayout" Target="../slideLayouts/slideLayout2.xml"/><Relationship Id="rId4" Type="http://schemas.openxmlformats.org/officeDocument/2006/relationships/hyperlink" Target="http://www.hhmi.org/biointeractive/visualizing-lear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faculty.washington.edu/chudler/nsdivide.html"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brainline.org/tbi-basics/interactive-brain?gclid=CjwKCAjwnLjVBRAdEiwAKSGPI7D1syiqrZnsszdm0dGWkafFPsd8Q2fBRt3LDmB4gFW_H434LOf0ihoCCA4QAvD_BwE"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faculty.washington.edu/chudler/gall1.html" TargetMode="External"/><Relationship Id="rId2" Type="http://schemas.openxmlformats.org/officeDocument/2006/relationships/hyperlink" Target="http://www.anatomybox.com/tag/santiago-ramon-y-caja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washington.edu/chudler/cells.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biology.about.com/od/humananatomybiology/ss/neurons.htm"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learn.genetics.utah.edu/content/neuroscience/madneuron/"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learn.genetics.utah.edu/content/addiction/reward/index.html" TargetMode="External"/><Relationship Id="rId2" Type="http://schemas.openxmlformats.org/officeDocument/2006/relationships/hyperlink" Target="http://learn.genetics.utah.edu/content/addiction/rewardbehavior/" TargetMode="External"/><Relationship Id="rId1" Type="http://schemas.openxmlformats.org/officeDocument/2006/relationships/slideLayout" Target="../slideLayouts/slideLayout6.xml"/><Relationship Id="rId4" Type="http://schemas.openxmlformats.org/officeDocument/2006/relationships/hyperlink" Target="http://www.hhmi.org/biointeractive/molecular-mechanism-synaptic-fun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sz="4400" b="1" dirty="0"/>
              <a:t>NEURONS &amp; SYNAPSES</a:t>
            </a:r>
            <a:br>
              <a:rPr lang="en-US" dirty="0"/>
            </a:br>
            <a:r>
              <a:rPr lang="en-US" sz="1100" i="1" dirty="0">
                <a:latin typeface="+mn-lt"/>
              </a:rPr>
              <a:t>(Adapted from “The Teenage Brain in Search of Itself…” </a:t>
            </a:r>
            <a:r>
              <a:rPr lang="en-US" sz="1100" i="1" dirty="0" err="1">
                <a:latin typeface="+mn-lt"/>
              </a:rPr>
              <a:t>Webquest</a:t>
            </a:r>
            <a:r>
              <a:rPr lang="en-US" sz="1100" i="1" dirty="0">
                <a:latin typeface="+mn-lt"/>
              </a:rPr>
              <a:t> by </a:t>
            </a:r>
            <a:r>
              <a:rPr lang="en-US" sz="1100" i="1" dirty="0" err="1">
                <a:latin typeface="+mn-lt"/>
              </a:rPr>
              <a:t>RoseMary</a:t>
            </a:r>
            <a:r>
              <a:rPr lang="en-US" sz="1100" i="1" dirty="0">
                <a:latin typeface="+mn-lt"/>
              </a:rPr>
              <a:t> McClain of Londonderry High School, NH)</a:t>
            </a:r>
            <a:br>
              <a:rPr lang="en-US" b="1" i="1" dirty="0"/>
            </a:br>
            <a:endParaRPr lang="en-US" dirty="0"/>
          </a:p>
        </p:txBody>
      </p:sp>
      <p:sp>
        <p:nvSpPr>
          <p:cNvPr id="4" name="Subtitle 3"/>
          <p:cNvSpPr>
            <a:spLocks noGrp="1"/>
          </p:cNvSpPr>
          <p:nvPr>
            <p:ph type="subTitle" idx="1"/>
          </p:nvPr>
        </p:nvSpPr>
        <p:spPr/>
        <p:txBody>
          <a:bodyPr/>
          <a:lstStyle/>
          <a:p>
            <a:r>
              <a:rPr lang="en-US" dirty="0"/>
              <a:t>A Web Quest for 7</a:t>
            </a:r>
            <a:r>
              <a:rPr lang="en-US" baseline="30000" dirty="0"/>
              <a:t>th</a:t>
            </a:r>
            <a:r>
              <a:rPr lang="en-US" dirty="0"/>
              <a:t>-12</a:t>
            </a:r>
            <a:r>
              <a:rPr lang="en-US" baseline="30000" dirty="0"/>
              <a:t>th</a:t>
            </a:r>
            <a:r>
              <a:rPr lang="en-US" dirty="0"/>
              <a:t> Grade Students</a:t>
            </a:r>
          </a:p>
          <a:p>
            <a:r>
              <a:rPr lang="en-US" dirty="0"/>
              <a:t>By Shannon Hernandez &amp; Mike Shaw of CSNE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Slide 8 “Neurotransmitters”</a:t>
            </a:r>
          </a:p>
        </p:txBody>
      </p:sp>
      <p:sp>
        <p:nvSpPr>
          <p:cNvPr id="3" name="Rectangle 2"/>
          <p:cNvSpPr/>
          <p:nvPr/>
        </p:nvSpPr>
        <p:spPr>
          <a:xfrm>
            <a:off x="762000" y="2828836"/>
            <a:ext cx="6858000" cy="1200329"/>
          </a:xfrm>
          <a:prstGeom prst="rect">
            <a:avLst/>
          </a:prstGeom>
        </p:spPr>
        <p:txBody>
          <a:bodyPr wrap="square">
            <a:spAutoFit/>
          </a:bodyPr>
          <a:lstStyle/>
          <a:p>
            <a:r>
              <a:rPr lang="en-US" dirty="0"/>
              <a:t>Click on the link &amp; watch the video</a:t>
            </a:r>
            <a:r>
              <a:rPr lang="en-US" b="1" dirty="0">
                <a:hlinkClick r:id="rId2"/>
              </a:rPr>
              <a:t>:   </a:t>
            </a:r>
            <a:r>
              <a:rPr lang="en-US" dirty="0">
                <a:hlinkClick r:id="rId2"/>
              </a:rPr>
              <a:t>  </a:t>
            </a:r>
            <a:r>
              <a:rPr lang="en-US" b="1" u="sng" dirty="0">
                <a:hlinkClick r:id="rId2"/>
              </a:rPr>
              <a:t>"Crossing The Divide"</a:t>
            </a:r>
            <a:endParaRPr lang="en-US" b="1" dirty="0"/>
          </a:p>
          <a:p>
            <a:r>
              <a:rPr lang="en-US" b="1" dirty="0"/>
              <a:t>Click on the link &amp; read: </a:t>
            </a:r>
            <a:r>
              <a:rPr lang="en-US" b="1" dirty="0">
                <a:hlinkClick r:id="rId3"/>
              </a:rPr>
              <a:t>“Types of Neurotransmitters”</a:t>
            </a:r>
            <a:endParaRPr lang="en-US" b="1" dirty="0"/>
          </a:p>
          <a:p>
            <a:r>
              <a:rPr lang="en-US" b="1" dirty="0">
                <a:solidFill>
                  <a:srgbClr val="0070C0"/>
                </a:solidFill>
              </a:rPr>
              <a:t>Answer the following questions on provided worksheet:</a:t>
            </a:r>
          </a:p>
          <a:p>
            <a:endParaRPr lang="en-US" b="1" dirty="0">
              <a:solidFill>
                <a:srgbClr val="0070C0"/>
              </a:solidFill>
            </a:endParaRPr>
          </a:p>
        </p:txBody>
      </p:sp>
      <p:sp>
        <p:nvSpPr>
          <p:cNvPr id="4" name="Rectangle 3"/>
          <p:cNvSpPr/>
          <p:nvPr/>
        </p:nvSpPr>
        <p:spPr>
          <a:xfrm>
            <a:off x="838200" y="3962400"/>
            <a:ext cx="7696200" cy="646331"/>
          </a:xfrm>
          <a:prstGeom prst="rect">
            <a:avLst/>
          </a:prstGeom>
        </p:spPr>
        <p:txBody>
          <a:bodyPr wrap="square">
            <a:spAutoFit/>
          </a:bodyPr>
          <a:lstStyle/>
          <a:p>
            <a:pPr marL="342900" indent="-342900">
              <a:buFont typeface="+mj-lt"/>
              <a:buAutoNum type="arabicPeriod"/>
            </a:pPr>
            <a:r>
              <a:rPr lang="en-US" b="1" dirty="0"/>
              <a:t>Write a description for how neurotransmitters work.</a:t>
            </a:r>
          </a:p>
          <a:p>
            <a:pPr marL="342900" indent="-342900">
              <a:buFont typeface="+mj-lt"/>
              <a:buAutoNum type="arabicPeriod"/>
            </a:pPr>
            <a:r>
              <a:rPr lang="en-US" b="1" dirty="0"/>
              <a:t>Explain the importance of “Dopamine.”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lstStyle/>
          <a:p>
            <a:r>
              <a:rPr lang="en-US" dirty="0"/>
              <a:t>For more information about the brain check out this website:</a:t>
            </a:r>
          </a:p>
          <a:p>
            <a:r>
              <a:rPr lang="en-US" sz="2400" dirty="0">
                <a:hlinkClick r:id="rId2"/>
              </a:rPr>
              <a:t>http://learn.genetics.utah.edu/content/neuroscience/</a:t>
            </a:r>
            <a:endParaRPr lang="en-US" sz="2400" dirty="0"/>
          </a:p>
          <a:p>
            <a:endParaRPr lang="en-US" sz="2400" dirty="0"/>
          </a:p>
          <a:p>
            <a:r>
              <a:rPr lang="en-US" sz="2400" dirty="0">
                <a:hlinkClick r:id="rId3"/>
              </a:rPr>
              <a:t>https://www.livescience.com/62005-smartphone-endoscope-brain-surgery.html</a:t>
            </a:r>
            <a:endParaRPr lang="en-US" sz="2400" dirty="0"/>
          </a:p>
          <a:p>
            <a:endParaRPr lang="en-US" sz="2400" dirty="0"/>
          </a:p>
          <a:p>
            <a:r>
              <a:rPr lang="en-US" sz="2400" dirty="0">
                <a:hlinkClick r:id="rId4"/>
              </a:rPr>
              <a:t>http://www.hhmi.org/biointeractive/visualizing-learning</a:t>
            </a:r>
            <a:endParaRPr lang="en-US" sz="2400" dirty="0"/>
          </a:p>
          <a:p>
            <a:endParaRPr lang="en-US" sz="2400" dirty="0"/>
          </a:p>
        </p:txBody>
      </p:sp>
    </p:spTree>
    <p:extLst>
      <p:ext uri="{BB962C8B-B14F-4D97-AF65-F5344CB8AC3E}">
        <p14:creationId xmlns:p14="http://schemas.microsoft.com/office/powerpoint/2010/main" val="38982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41637-EAC6-4594-B28F-028EE41E43F9}"/>
              </a:ext>
            </a:extLst>
          </p:cNvPr>
          <p:cNvSpPr>
            <a:spLocks noGrp="1"/>
          </p:cNvSpPr>
          <p:nvPr>
            <p:ph type="title"/>
          </p:nvPr>
        </p:nvSpPr>
        <p:spPr/>
        <p:txBody>
          <a:bodyPr>
            <a:noAutofit/>
          </a:bodyPr>
          <a:lstStyle/>
          <a:p>
            <a:r>
              <a:rPr lang="en-US" sz="4400" dirty="0"/>
              <a:t>How does the brain communicate with the body?</a:t>
            </a:r>
          </a:p>
        </p:txBody>
      </p:sp>
      <p:sp>
        <p:nvSpPr>
          <p:cNvPr id="3" name="Content Placeholder 2">
            <a:extLst>
              <a:ext uri="{FF2B5EF4-FFF2-40B4-BE49-F238E27FC236}">
                <a16:creationId xmlns:a16="http://schemas.microsoft.com/office/drawing/2014/main" id="{10F555BE-727F-46AD-9DAD-5AA4CB4D635F}"/>
              </a:ext>
            </a:extLst>
          </p:cNvPr>
          <p:cNvSpPr>
            <a:spLocks noGrp="1"/>
          </p:cNvSpPr>
          <p:nvPr>
            <p:ph idx="1"/>
          </p:nvPr>
        </p:nvSpPr>
        <p:spPr/>
        <p:txBody>
          <a:bodyPr/>
          <a:lstStyle/>
          <a:p>
            <a:pPr marL="0" indent="0">
              <a:buNone/>
            </a:pPr>
            <a:r>
              <a:rPr lang="en-US" b="1" u="sng" dirty="0"/>
              <a:t>LEARNING TARGET:</a:t>
            </a:r>
          </a:p>
          <a:p>
            <a:r>
              <a:rPr lang="en-US" dirty="0"/>
              <a:t>I can obtain information to investigate the structure and function of the Central Nervous System and the neurons in its network.</a:t>
            </a:r>
          </a:p>
          <a:p>
            <a:pPr marL="0" indent="0">
              <a:buNone/>
            </a:pPr>
            <a:r>
              <a:rPr lang="en-US" b="1" u="sng" dirty="0"/>
              <a:t>SUCCESS CRITERIA:</a:t>
            </a:r>
          </a:p>
          <a:p>
            <a:r>
              <a:rPr lang="en-US" dirty="0"/>
              <a:t>Complete the </a:t>
            </a:r>
            <a:r>
              <a:rPr lang="en-US" dirty="0" err="1"/>
              <a:t>webquest</a:t>
            </a:r>
            <a:r>
              <a:rPr lang="en-US" dirty="0"/>
              <a:t> using provided resources to label the brain and neuron diagrams.</a:t>
            </a:r>
          </a:p>
          <a:p>
            <a:endParaRPr lang="en-US" dirty="0"/>
          </a:p>
          <a:p>
            <a:pPr marL="0" indent="0">
              <a:buNone/>
            </a:pPr>
            <a:endParaRPr lang="en-US" dirty="0"/>
          </a:p>
        </p:txBody>
      </p:sp>
    </p:spTree>
    <p:extLst>
      <p:ext uri="{BB962C8B-B14F-4D97-AF65-F5344CB8AC3E}">
        <p14:creationId xmlns:p14="http://schemas.microsoft.com/office/powerpoint/2010/main" val="149179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SLIDE 1 “The Brain &amp; Its Parts”</a:t>
            </a:r>
            <a:endParaRPr lang="en-US" dirty="0"/>
          </a:p>
        </p:txBody>
      </p:sp>
      <p:sp>
        <p:nvSpPr>
          <p:cNvPr id="3" name="Rectangle 2"/>
          <p:cNvSpPr/>
          <p:nvPr/>
        </p:nvSpPr>
        <p:spPr>
          <a:xfrm>
            <a:off x="720852" y="1524000"/>
            <a:ext cx="7848600" cy="2308324"/>
          </a:xfrm>
          <a:prstGeom prst="rect">
            <a:avLst/>
          </a:prstGeom>
        </p:spPr>
        <p:txBody>
          <a:bodyPr wrap="square">
            <a:spAutoFit/>
          </a:bodyPr>
          <a:lstStyle/>
          <a:p>
            <a:r>
              <a:rPr lang="en-US" dirty="0"/>
              <a:t>Click on the link &amp; read “The Central Nervous System”:</a:t>
            </a:r>
          </a:p>
          <a:p>
            <a:r>
              <a:rPr lang="en-US" b="1" u="sng" dirty="0">
                <a:hlinkClick r:id="rId2"/>
              </a:rPr>
              <a:t>Eric </a:t>
            </a:r>
            <a:r>
              <a:rPr lang="en-US" b="1" u="sng" dirty="0" err="1">
                <a:hlinkClick r:id="rId2"/>
              </a:rPr>
              <a:t>Chudler</a:t>
            </a:r>
            <a:r>
              <a:rPr lang="en-US" b="1" u="sng" dirty="0">
                <a:hlinkClick r:id="rId2"/>
              </a:rPr>
              <a:t> Link</a:t>
            </a:r>
            <a:endParaRPr lang="en-US" dirty="0"/>
          </a:p>
          <a:p>
            <a:r>
              <a:rPr lang="en-US" b="1" dirty="0">
                <a:solidFill>
                  <a:srgbClr val="0070C0"/>
                </a:solidFill>
              </a:rPr>
              <a:t>Answer the following questions on provided worksheet:</a:t>
            </a:r>
          </a:p>
          <a:p>
            <a:pPr lvl="1"/>
            <a:endParaRPr lang="en-US" dirty="0"/>
          </a:p>
          <a:p>
            <a:pPr marL="800100" lvl="1" indent="-342900">
              <a:buFont typeface="+mj-lt"/>
              <a:buAutoNum type="arabicPeriod"/>
            </a:pPr>
            <a:r>
              <a:rPr lang="en-US" b="1" dirty="0"/>
              <a:t>How many parts make-up the central nervous system?</a:t>
            </a:r>
          </a:p>
          <a:p>
            <a:pPr marL="800100" lvl="1" indent="-342900">
              <a:buFont typeface="+mj-lt"/>
              <a:buAutoNum type="arabicPeriod"/>
            </a:pPr>
            <a:r>
              <a:rPr lang="en-US" b="1" dirty="0"/>
              <a:t>What are brain cells called?</a:t>
            </a:r>
          </a:p>
          <a:p>
            <a:pPr marL="800100" lvl="1" indent="-342900">
              <a:buFont typeface="+mj-lt"/>
              <a:buAutoNum type="arabicPeriod"/>
            </a:pPr>
            <a:r>
              <a:rPr lang="en-US" b="1" dirty="0"/>
              <a:t>Are there any other special cells in the brain?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Slide 2 “Draw a brain”</a:t>
            </a:r>
          </a:p>
        </p:txBody>
      </p:sp>
      <p:sp>
        <p:nvSpPr>
          <p:cNvPr id="3" name="Rectangle 2"/>
          <p:cNvSpPr/>
          <p:nvPr/>
        </p:nvSpPr>
        <p:spPr>
          <a:xfrm>
            <a:off x="304800" y="2413338"/>
            <a:ext cx="8382000" cy="2308324"/>
          </a:xfrm>
          <a:prstGeom prst="rect">
            <a:avLst/>
          </a:prstGeom>
        </p:spPr>
        <p:txBody>
          <a:bodyPr wrap="square">
            <a:spAutoFit/>
          </a:bodyPr>
          <a:lstStyle/>
          <a:p>
            <a:r>
              <a:rPr lang="en-US" dirty="0"/>
              <a:t>Click on the link:    </a:t>
            </a:r>
            <a:r>
              <a:rPr lang="en-US" b="1" u="sng" dirty="0">
                <a:hlinkClick r:id="rId2"/>
              </a:rPr>
              <a:t>“Structures &amp; Areas of the Human Brain”</a:t>
            </a:r>
            <a:endParaRPr lang="en-US" b="1" u="sng" dirty="0"/>
          </a:p>
          <a:p>
            <a:r>
              <a:rPr lang="en-US" b="1" dirty="0">
                <a:solidFill>
                  <a:srgbClr val="0070C0"/>
                </a:solidFill>
              </a:rPr>
              <a:t>Complete the “Brain Graphic” on the back of the worksheet</a:t>
            </a:r>
            <a:r>
              <a:rPr lang="en-US" b="1" dirty="0"/>
              <a:t> </a:t>
            </a:r>
          </a:p>
          <a:p>
            <a:pPr marL="800100" lvl="1" indent="-342900">
              <a:buFont typeface="+mj-lt"/>
              <a:buAutoNum type="arabicPeriod"/>
            </a:pPr>
            <a:r>
              <a:rPr lang="en-US" b="1" dirty="0"/>
              <a:t>Label all the lobes (Main sections of the brain), using the link above. You must move the cursor over the interactive brain to get the name of the lobes and the list of functions it is responsible for.</a:t>
            </a:r>
          </a:p>
          <a:p>
            <a:pPr marL="800100" lvl="1" indent="-342900">
              <a:buFont typeface="+mj-lt"/>
              <a:buAutoNum type="arabicPeriod"/>
            </a:pPr>
            <a:r>
              <a:rPr lang="en-US" b="1" dirty="0"/>
              <a:t>Write a description to list what each part does (On the back under the label)</a:t>
            </a:r>
          </a:p>
          <a:p>
            <a:pPr marL="800100" lvl="1" indent="-342900">
              <a:buFont typeface="+mj-lt"/>
              <a:buAutoNum type="arabicPeriod"/>
            </a:pPr>
            <a:r>
              <a:rPr lang="en-US" b="1" dirty="0"/>
              <a:t>Add a spinal cord to the proper location &amp; label it with an arrow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Slide 3 “Picturing Neurons”</a:t>
            </a:r>
            <a:endParaRPr lang="en-US" dirty="0"/>
          </a:p>
        </p:txBody>
      </p:sp>
      <p:sp>
        <p:nvSpPr>
          <p:cNvPr id="3" name="Rectangle 2"/>
          <p:cNvSpPr/>
          <p:nvPr/>
        </p:nvSpPr>
        <p:spPr>
          <a:xfrm>
            <a:off x="381000" y="1981200"/>
            <a:ext cx="8534400" cy="2308324"/>
          </a:xfrm>
          <a:prstGeom prst="rect">
            <a:avLst/>
          </a:prstGeom>
        </p:spPr>
        <p:txBody>
          <a:bodyPr wrap="square">
            <a:spAutoFit/>
          </a:bodyPr>
          <a:lstStyle/>
          <a:p>
            <a:r>
              <a:rPr lang="en-US" dirty="0"/>
              <a:t>Click on the link &amp; observe the images of neuron diagrams by Cajal.</a:t>
            </a:r>
          </a:p>
          <a:p>
            <a:r>
              <a:rPr lang="en-US" b="1" dirty="0">
                <a:hlinkClick r:id="rId2"/>
              </a:rPr>
              <a:t>Cajal Neuron Images</a:t>
            </a:r>
            <a:endParaRPr lang="en-US" b="1" dirty="0"/>
          </a:p>
          <a:p>
            <a:r>
              <a:rPr lang="en-US" dirty="0"/>
              <a:t>Click on the link &amp; observe other images of neurons:</a:t>
            </a:r>
          </a:p>
          <a:p>
            <a:r>
              <a:rPr lang="en-US" b="1" dirty="0">
                <a:hlinkClick r:id="rId3"/>
              </a:rPr>
              <a:t>Neuron images</a:t>
            </a:r>
            <a:endParaRPr lang="en-US" dirty="0"/>
          </a:p>
          <a:p>
            <a:r>
              <a:rPr lang="en-US" b="1" dirty="0">
                <a:solidFill>
                  <a:srgbClr val="0070C0"/>
                </a:solidFill>
              </a:rPr>
              <a:t>Answer the following questions on provided worksheet:</a:t>
            </a:r>
          </a:p>
          <a:p>
            <a:endParaRPr lang="en-US" dirty="0"/>
          </a:p>
          <a:p>
            <a:pPr marL="800100" lvl="1" indent="-342900">
              <a:buFont typeface="+mj-lt"/>
              <a:buAutoNum type="arabicPeriod"/>
            </a:pPr>
            <a:r>
              <a:rPr lang="en-US" dirty="0"/>
              <a:t>Do all neurons look the same?</a:t>
            </a:r>
          </a:p>
          <a:p>
            <a:pPr marL="800100" lvl="1" indent="-342900">
              <a:buFont typeface="+mj-lt"/>
              <a:buAutoNum type="arabicPeriod"/>
            </a:pPr>
            <a:r>
              <a:rPr lang="en-US" dirty="0"/>
              <a:t>What are some differences mentioned in Cajal’s images?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Slide 4 “UNDERSTANDING THE NEURON”</a:t>
            </a:r>
            <a:br>
              <a:rPr lang="en-US" b="1" dirty="0"/>
            </a:br>
            <a:endParaRPr lang="en-US" dirty="0"/>
          </a:p>
        </p:txBody>
      </p:sp>
      <p:sp>
        <p:nvSpPr>
          <p:cNvPr id="3" name="Rectangle 2"/>
          <p:cNvSpPr/>
          <p:nvPr/>
        </p:nvSpPr>
        <p:spPr>
          <a:xfrm>
            <a:off x="685800" y="2057400"/>
            <a:ext cx="8153400" cy="1754326"/>
          </a:xfrm>
          <a:prstGeom prst="rect">
            <a:avLst/>
          </a:prstGeom>
        </p:spPr>
        <p:txBody>
          <a:bodyPr wrap="square">
            <a:spAutoFit/>
          </a:bodyPr>
          <a:lstStyle/>
          <a:p>
            <a:r>
              <a:rPr lang="en-US" dirty="0"/>
              <a:t>Click on the link &amp; read about neurons. </a:t>
            </a:r>
            <a:r>
              <a:rPr lang="en-US" b="1" dirty="0">
                <a:hlinkClick r:id="rId2"/>
              </a:rPr>
              <a:t>“Neuroscience for Kids”</a:t>
            </a:r>
            <a:endParaRPr lang="en-US" b="1" dirty="0"/>
          </a:p>
          <a:p>
            <a:r>
              <a:rPr lang="en-US" b="1" dirty="0">
                <a:solidFill>
                  <a:srgbClr val="0070C0"/>
                </a:solidFill>
              </a:rPr>
              <a:t>Answer the following questions on provided worksheet:</a:t>
            </a:r>
          </a:p>
          <a:p>
            <a:endParaRPr lang="en-US" dirty="0"/>
          </a:p>
          <a:p>
            <a:pPr marL="800100" lvl="1" indent="-342900">
              <a:buFont typeface="+mj-lt"/>
              <a:buAutoNum type="arabicPeriod"/>
            </a:pPr>
            <a:r>
              <a:rPr lang="en-US" b="1" dirty="0"/>
              <a:t>What is a neuron?</a:t>
            </a:r>
          </a:p>
          <a:p>
            <a:pPr marL="800100" lvl="1" indent="-342900">
              <a:buFont typeface="+mj-lt"/>
              <a:buAutoNum type="arabicPeriod"/>
            </a:pPr>
            <a:r>
              <a:rPr lang="en-US" b="1" dirty="0"/>
              <a:t>What does it do?</a:t>
            </a:r>
          </a:p>
          <a:p>
            <a:pPr marL="800100" lvl="1" indent="-342900">
              <a:buFont typeface="+mj-lt"/>
              <a:buAutoNum type="arabicPeriod"/>
            </a:pPr>
            <a:r>
              <a:rPr lang="en-US" b="1" dirty="0"/>
              <a:t>How many neurons are in the human brain?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Slide 5 “Neuron Model”</a:t>
            </a:r>
            <a:endParaRPr lang="en-US" dirty="0"/>
          </a:p>
        </p:txBody>
      </p:sp>
      <p:sp>
        <p:nvSpPr>
          <p:cNvPr id="3" name="Rectangle 2"/>
          <p:cNvSpPr/>
          <p:nvPr/>
        </p:nvSpPr>
        <p:spPr>
          <a:xfrm>
            <a:off x="609600" y="1859340"/>
            <a:ext cx="8001000" cy="1908215"/>
          </a:xfrm>
          <a:prstGeom prst="rect">
            <a:avLst/>
          </a:prstGeom>
        </p:spPr>
        <p:txBody>
          <a:bodyPr wrap="square">
            <a:spAutoFit/>
          </a:bodyPr>
          <a:lstStyle/>
          <a:p>
            <a:r>
              <a:rPr lang="en-US" dirty="0"/>
              <a:t>Click on the link:   </a:t>
            </a:r>
            <a:r>
              <a:rPr lang="en-US" b="1" dirty="0">
                <a:hlinkClick r:id="rId2"/>
              </a:rPr>
              <a:t>“Neuron Diagram”</a:t>
            </a:r>
            <a:endParaRPr lang="en-US" b="1" dirty="0"/>
          </a:p>
          <a:p>
            <a:r>
              <a:rPr lang="en-US" b="1" dirty="0">
                <a:solidFill>
                  <a:srgbClr val="0070C0"/>
                </a:solidFill>
              </a:rPr>
              <a:t>Complete the following directions on the back of the worksheet</a:t>
            </a:r>
          </a:p>
          <a:p>
            <a:pPr lvl="1"/>
            <a:endParaRPr lang="en-US" dirty="0"/>
          </a:p>
          <a:p>
            <a:pPr marL="800100" lvl="1" indent="-342900">
              <a:buFont typeface="+mj-lt"/>
              <a:buAutoNum type="arabicPeriod"/>
            </a:pPr>
            <a:r>
              <a:rPr lang="en-US" b="1" dirty="0"/>
              <a:t>Label a typical neuron (As instructed)</a:t>
            </a:r>
          </a:p>
          <a:p>
            <a:pPr marL="800100" lvl="1" indent="-342900">
              <a:buFont typeface="+mj-lt"/>
              <a:buAutoNum type="arabicPeriod"/>
            </a:pPr>
            <a:r>
              <a:rPr lang="en-US" b="1" dirty="0"/>
              <a:t>Color the parts to match the instructions</a:t>
            </a:r>
          </a:p>
          <a:p>
            <a:pPr marL="800100" lvl="1" indent="-342900"/>
            <a:endParaRPr lang="en-US" b="1" dirty="0"/>
          </a:p>
          <a:p>
            <a:pPr marL="800100" lvl="1" indent="-342900"/>
            <a:r>
              <a:rPr lang="en-US" sz="1000" i="1" dirty="0"/>
              <a:t>Image Source: J Sans HHMI, Harvard</a:t>
            </a:r>
          </a:p>
        </p:txBody>
      </p:sp>
      <p:pic>
        <p:nvPicPr>
          <p:cNvPr id="1026" name="Picture 2"/>
          <p:cNvPicPr>
            <a:picLocks noChangeAspect="1" noChangeArrowheads="1"/>
          </p:cNvPicPr>
          <p:nvPr/>
        </p:nvPicPr>
        <p:blipFill>
          <a:blip r:embed="rId3" cstate="print"/>
          <a:srcRect/>
          <a:stretch>
            <a:fillRect/>
          </a:stretch>
        </p:blipFill>
        <p:spPr bwMode="auto">
          <a:xfrm>
            <a:off x="5943600" y="3962400"/>
            <a:ext cx="2857500" cy="2143125"/>
          </a:xfrm>
          <a:prstGeom prst="rect">
            <a:avLst/>
          </a:prstGeom>
          <a:noFill/>
          <a:ln w="9525">
            <a:noFill/>
            <a:miter lim="800000"/>
            <a:headEnd/>
            <a:tailEnd/>
          </a:ln>
        </p:spPr>
      </p:pic>
      <p:pic>
        <p:nvPicPr>
          <p:cNvPr id="5" name="Picture 4">
            <a:extLst>
              <a:ext uri="{FF2B5EF4-FFF2-40B4-BE49-F238E27FC236}">
                <a16:creationId xmlns:a16="http://schemas.microsoft.com/office/drawing/2014/main" id="{645DDB58-FDAC-47C7-81D7-5489821DD394}"/>
              </a:ext>
            </a:extLst>
          </p:cNvPr>
          <p:cNvPicPr>
            <a:picLocks noChangeAspect="1"/>
          </p:cNvPicPr>
          <p:nvPr/>
        </p:nvPicPr>
        <p:blipFill>
          <a:blip r:embed="rId4"/>
          <a:stretch>
            <a:fillRect/>
          </a:stretch>
        </p:blipFill>
        <p:spPr>
          <a:xfrm>
            <a:off x="520505" y="3767555"/>
            <a:ext cx="4572000" cy="28232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Slide 6 “Building A Neuron”</a:t>
            </a:r>
            <a:endParaRPr lang="en-US" dirty="0"/>
          </a:p>
        </p:txBody>
      </p:sp>
      <p:sp>
        <p:nvSpPr>
          <p:cNvPr id="3" name="Rectangle 2"/>
          <p:cNvSpPr/>
          <p:nvPr/>
        </p:nvSpPr>
        <p:spPr>
          <a:xfrm>
            <a:off x="457200" y="2690336"/>
            <a:ext cx="8305800" cy="1200329"/>
          </a:xfrm>
          <a:prstGeom prst="rect">
            <a:avLst/>
          </a:prstGeom>
        </p:spPr>
        <p:txBody>
          <a:bodyPr wrap="square">
            <a:spAutoFit/>
          </a:bodyPr>
          <a:lstStyle/>
          <a:p>
            <a:r>
              <a:rPr lang="en-US" dirty="0"/>
              <a:t>Click on the link &amp; play the game:      </a:t>
            </a:r>
            <a:r>
              <a:rPr lang="en-US" dirty="0">
                <a:hlinkClick r:id="rId2"/>
              </a:rPr>
              <a:t>http://learn.genetics.utah.edu/content/neuroscience/madneuron/</a:t>
            </a:r>
            <a:endParaRPr lang="en-US" dirty="0"/>
          </a:p>
          <a:p>
            <a:r>
              <a:rPr lang="en-US" b="1" dirty="0">
                <a:solidFill>
                  <a:srgbClr val="0070C0"/>
                </a:solidFill>
              </a:rPr>
              <a:t>Screen shot with snipping tool your score &amp; share with teacher… Get table partner to sign &amp; verify completed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sz="3600" b="1" dirty="0"/>
              <a:t>Slide 7 “How Neurons Communicate”</a:t>
            </a:r>
            <a:endParaRPr lang="en-US" sz="3600" dirty="0"/>
          </a:p>
        </p:txBody>
      </p:sp>
      <p:sp>
        <p:nvSpPr>
          <p:cNvPr id="3" name="Rectangle 2"/>
          <p:cNvSpPr/>
          <p:nvPr/>
        </p:nvSpPr>
        <p:spPr>
          <a:xfrm>
            <a:off x="381000" y="2136339"/>
            <a:ext cx="8382000" cy="2277547"/>
          </a:xfrm>
          <a:prstGeom prst="rect">
            <a:avLst/>
          </a:prstGeom>
        </p:spPr>
        <p:txBody>
          <a:bodyPr wrap="square">
            <a:spAutoFit/>
          </a:bodyPr>
          <a:lstStyle/>
          <a:p>
            <a:r>
              <a:rPr lang="en-US" dirty="0"/>
              <a:t>Click on the link &amp; scroll through the slides to read about how synapses communicate: </a:t>
            </a:r>
            <a:r>
              <a:rPr lang="en-US" b="1" u="sng" dirty="0">
                <a:hlinkClick r:id="rId2"/>
              </a:rPr>
              <a:t>"Neurons Communicate Via the..."</a:t>
            </a:r>
            <a:endParaRPr lang="en-US" b="1" u="sng" dirty="0">
              <a:hlinkClick r:id="rId3"/>
            </a:endParaRPr>
          </a:p>
          <a:p>
            <a:r>
              <a:rPr lang="en-US" dirty="0"/>
              <a:t>Next, click on the link &amp; watch the video: </a:t>
            </a:r>
            <a:r>
              <a:rPr lang="en-US" sz="1600" b="1" dirty="0">
                <a:hlinkClick r:id="rId4"/>
              </a:rPr>
              <a:t>“Molecular mechanism of Synaptic Function”</a:t>
            </a:r>
            <a:endParaRPr lang="en-US" sz="1600" b="1" dirty="0"/>
          </a:p>
          <a:p>
            <a:r>
              <a:rPr lang="en-US" b="1" dirty="0">
                <a:solidFill>
                  <a:srgbClr val="0070C0"/>
                </a:solidFill>
              </a:rPr>
              <a:t>Answer the following questions on provided worksheet:</a:t>
            </a:r>
          </a:p>
          <a:p>
            <a:pPr lvl="1"/>
            <a:endParaRPr lang="en-US" dirty="0"/>
          </a:p>
          <a:p>
            <a:pPr marL="800100" lvl="1" indent="-342900">
              <a:buFont typeface="+mj-lt"/>
              <a:buAutoNum type="arabicPeriod"/>
            </a:pPr>
            <a:r>
              <a:rPr lang="en-US" b="1" dirty="0"/>
              <a:t>What type of signal is transmitted in the synapse?</a:t>
            </a:r>
          </a:p>
          <a:p>
            <a:pPr marL="800100" lvl="1" indent="-342900">
              <a:buFont typeface="+mj-lt"/>
              <a:buAutoNum type="arabicPeriod"/>
            </a:pPr>
            <a:r>
              <a:rPr lang="en-US" b="1" dirty="0"/>
              <a:t>Do neurons actually touch other neurons?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4179</TotalTime>
  <Words>614</Words>
  <Application>Microsoft Office PowerPoint</Application>
  <PresentationFormat>On-screen Show (4:3)</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Franklin Gothic Medium</vt:lpstr>
      <vt:lpstr>Wingdings 2</vt:lpstr>
      <vt:lpstr>Trek</vt:lpstr>
      <vt:lpstr>NEURONS &amp; SYNAPSES (Adapted from “The Teenage Brain in Search of Itself…” Webquest by RoseMary McClain of Londonderry High School, NH) </vt:lpstr>
      <vt:lpstr>How does the brain communicate with the body?</vt:lpstr>
      <vt:lpstr>SLIDE 1 “The Brain &amp; Its Parts”</vt:lpstr>
      <vt:lpstr>Slide 2 “Draw a brain”</vt:lpstr>
      <vt:lpstr>Slide 3 “Picturing Neurons”</vt:lpstr>
      <vt:lpstr>Slide 4 “UNDERSTANDING THE NEURON” </vt:lpstr>
      <vt:lpstr>Slide 5 “Neuron Model”</vt:lpstr>
      <vt:lpstr>Slide 6 “Building A Neuron”</vt:lpstr>
      <vt:lpstr>Slide 7 “How Neurons Communicate”</vt:lpstr>
      <vt:lpstr>Slide 8 “Neurotransmitters”</vt:lpstr>
      <vt:lpstr>Extensions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JSMIKOWSKI</dc:creator>
  <cp:lastModifiedBy>Jephson-Hernandez, Shannon</cp:lastModifiedBy>
  <cp:revision>90</cp:revision>
  <dcterms:created xsi:type="dcterms:W3CDTF">2012-01-05T22:06:13Z</dcterms:created>
  <dcterms:modified xsi:type="dcterms:W3CDTF">2019-04-16T02:23:25Z</dcterms:modified>
</cp:coreProperties>
</file>