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451" r:id="rId2"/>
    <p:sldId id="464" r:id="rId3"/>
    <p:sldId id="475" r:id="rId4"/>
    <p:sldId id="460" r:id="rId5"/>
    <p:sldId id="468" r:id="rId6"/>
    <p:sldId id="478" r:id="rId7"/>
    <p:sldId id="482" r:id="rId8"/>
    <p:sldId id="480" r:id="rId9"/>
    <p:sldId id="481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FF3300"/>
    <a:srgbClr val="CCFFFF"/>
    <a:srgbClr val="CCECFF"/>
    <a:srgbClr val="FFCCFF"/>
    <a:srgbClr val="FF0066"/>
    <a:srgbClr val="00FF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C0C6D8-5D4C-4B96-91CE-6A897E26215F}" v="6" dt="2019-04-16T02:41:05.3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78" autoAdjust="0"/>
    <p:restoredTop sz="64632" autoAdjust="0"/>
  </p:normalViewPr>
  <p:slideViewPr>
    <p:cSldViewPr>
      <p:cViewPr varScale="1">
        <p:scale>
          <a:sx n="43" d="100"/>
          <a:sy n="43" d="100"/>
        </p:scale>
        <p:origin x="169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1518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5B3F420-503B-4890-801D-0F4439949B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745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1C3615-2D70-4379-91FA-C9DE15809D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786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C3615-2D70-4379-91FA-C9DE15809D2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3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C3615-2D70-4379-91FA-C9DE15809D2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82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C3615-2D70-4379-91FA-C9DE15809D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5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FF0DDFF-5603-456D-8959-127F6AFF7F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999E4-EAE4-47E1-BBB2-230DF312E3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1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6547F-4337-4EE6-8C15-77A05AEFB2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2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D4D61-4734-47E4-AAAD-9278E09FED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7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25957-6405-4F8A-BC0C-1DECD8F604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74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623F8-A115-43BC-BC3B-4CB8930984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6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1A67C-5F67-4682-ABB6-E963CD8A81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5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20A51-275F-4E3F-AE4C-DBF49C3C5B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0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5A469-21BE-456C-83C9-2D9BFC5D51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81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778F2-8B19-4257-8DDC-5449BC22D9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5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6334A-E264-4873-BCA7-4BB6962A86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94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33F5371-8570-4BCC-ABE9-428C839D420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manbenchmark.com/tests/reactiontime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justpark.com/creative/reaction-time-test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D43F5-5CC5-4DF1-AF9A-B0113E1EC9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>
                <a:solidFill>
                  <a:schemeClr val="tx1"/>
                </a:solidFill>
              </a:rPr>
              <a:t>REACTION TIME LAB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A2C9D562-3EB9-43AD-AD28-20C8C2FB71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DAY 2</a:t>
            </a:r>
          </a:p>
        </p:txBody>
      </p:sp>
    </p:spTree>
    <p:extLst>
      <p:ext uri="{BB962C8B-B14F-4D97-AF65-F5344CB8AC3E}">
        <p14:creationId xmlns:p14="http://schemas.microsoft.com/office/powerpoint/2010/main" val="2831325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240E1-43F0-4989-99AC-AACD1D859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</a:rPr>
              <a:t>How Do Neurons Communicate?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447DE-0C5A-45E5-A622-2CAA840B54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Learning Target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421ACB-AF31-4DA0-BFFE-65793CC03A6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</a:rPr>
              <a:t>Use mathematical thinking to carry out an investigation about neuron messaging.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59F602-9644-4CCA-8E4E-72D7332FB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/>
              <a:t>Success Criteria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C2B4A4-5A13-4D82-B1A8-D923207AE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46575" cy="39512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</a:rPr>
              <a:t>Measure reaction times under distracted vs focused conditions.</a:t>
            </a:r>
          </a:p>
        </p:txBody>
      </p:sp>
    </p:spTree>
    <p:extLst>
      <p:ext uri="{BB962C8B-B14F-4D97-AF65-F5344CB8AC3E}">
        <p14:creationId xmlns:p14="http://schemas.microsoft.com/office/powerpoint/2010/main" val="89494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1DC4A-3394-4F84-9E63-D9A6A1C6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LAB PREP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8F802-8C4A-4A5A-AE41-63880CFAA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81200"/>
            <a:ext cx="8458200" cy="4114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After researching, review the lab worksheet to become more familiar with the lab.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With your partner, identify the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“Variables” </a:t>
            </a:r>
            <a:r>
              <a:rPr lang="en-US" dirty="0"/>
              <a:t>(SEE NEXT SLIDE)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Write a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“Hypothesis”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(SEE  SLIDE)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Raise your hand for your teacher to check before you proceed.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C0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3852289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90" y="152400"/>
            <a:ext cx="8639019" cy="113644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IDENTIFY VARIABLES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(IN YOUR NOTEBOOK)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8A7057-4E6F-41E9-8107-EAE23B87676C}"/>
              </a:ext>
            </a:extLst>
          </p:cNvPr>
          <p:cNvSpPr txBox="1"/>
          <p:nvPr/>
        </p:nvSpPr>
        <p:spPr>
          <a:xfrm>
            <a:off x="47781" y="1288842"/>
            <a:ext cx="917241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What is the difference between the two sets of data?</a:t>
            </a:r>
          </a:p>
          <a:p>
            <a:r>
              <a:rPr lang="en-US" sz="3200" b="1" dirty="0"/>
              <a:t>This is…                                                         </a:t>
            </a:r>
            <a:r>
              <a:rPr lang="en-US" sz="2800" b="1" dirty="0">
                <a:solidFill>
                  <a:srgbClr val="C00000"/>
                </a:solidFill>
                <a:highlight>
                  <a:srgbClr val="FFFF00"/>
                </a:highlight>
              </a:rPr>
              <a:t>INDEPENDENT </a:t>
            </a:r>
            <a:r>
              <a:rPr lang="en-US" sz="2800" b="1" i="1" dirty="0">
                <a:solidFill>
                  <a:srgbClr val="C00000"/>
                </a:solidFill>
                <a:highlight>
                  <a:srgbClr val="FFFF00"/>
                </a:highlight>
              </a:rPr>
              <a:t> </a:t>
            </a:r>
            <a:r>
              <a:rPr lang="en-US" sz="2800" b="1" dirty="0">
                <a:solidFill>
                  <a:srgbClr val="C00000"/>
                </a:solidFill>
                <a:highlight>
                  <a:srgbClr val="FFFF00"/>
                </a:highlight>
              </a:rPr>
              <a:t>VARIABLE.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2A4550-E57D-43D7-BDDA-5D1FF2082A8D}"/>
              </a:ext>
            </a:extLst>
          </p:cNvPr>
          <p:cNvSpPr txBox="1"/>
          <p:nvPr/>
        </p:nvSpPr>
        <p:spPr>
          <a:xfrm>
            <a:off x="47781" y="3179336"/>
            <a:ext cx="917241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What is the type of data being measured/ observed?</a:t>
            </a:r>
          </a:p>
          <a:p>
            <a:r>
              <a:rPr lang="en-US" sz="3200" b="1" dirty="0"/>
              <a:t>This is…                                                         </a:t>
            </a:r>
            <a:r>
              <a:rPr lang="en-US" sz="2800" b="1" dirty="0">
                <a:solidFill>
                  <a:srgbClr val="C00000"/>
                </a:solidFill>
                <a:highlight>
                  <a:srgbClr val="FFFF00"/>
                </a:highlight>
              </a:rPr>
              <a:t>DEPENDENT VARIABLE.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9A6F68-8939-4E1D-AA3C-4B62259FE77A}"/>
              </a:ext>
            </a:extLst>
          </p:cNvPr>
          <p:cNvSpPr txBox="1"/>
          <p:nvPr/>
        </p:nvSpPr>
        <p:spPr>
          <a:xfrm>
            <a:off x="-28419" y="4953000"/>
            <a:ext cx="917241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What is the factors kept the same between trials?</a:t>
            </a:r>
          </a:p>
          <a:p>
            <a:r>
              <a:rPr lang="en-US" sz="3200" b="1" dirty="0"/>
              <a:t>This is…                                                         </a:t>
            </a:r>
            <a:r>
              <a:rPr lang="en-US" sz="2800" b="1" dirty="0">
                <a:solidFill>
                  <a:srgbClr val="C00000"/>
                </a:solidFill>
                <a:highlight>
                  <a:srgbClr val="FFFF00"/>
                </a:highlight>
              </a:rPr>
              <a:t>CONTROLLED VARIABLES.</a:t>
            </a:r>
          </a:p>
        </p:txBody>
      </p:sp>
    </p:spTree>
    <p:extLst>
      <p:ext uri="{BB962C8B-B14F-4D97-AF65-F5344CB8AC3E}">
        <p14:creationId xmlns:p14="http://schemas.microsoft.com/office/powerpoint/2010/main" val="1998143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490" y="152400"/>
            <a:ext cx="8639019" cy="1136442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WRITE A HYPOTHESIS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(IN YOUR NOTEBOOK)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520D61-1869-4A7B-ABAA-74C0DC19FAB2}"/>
              </a:ext>
            </a:extLst>
          </p:cNvPr>
          <p:cNvSpPr txBox="1"/>
          <p:nvPr/>
        </p:nvSpPr>
        <p:spPr>
          <a:xfrm>
            <a:off x="47781" y="1288842"/>
            <a:ext cx="9172419" cy="413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Use the Independent &amp; Dependent Variables to write a hypothesis as a “If_______ Then_________ because____________________________________. </a:t>
            </a:r>
          </a:p>
          <a:p>
            <a:endParaRPr lang="en-US" sz="1050" b="1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r>
              <a:rPr lang="en-US" sz="4000" b="1" dirty="0">
                <a:solidFill>
                  <a:schemeClr val="bg1"/>
                </a:solidFill>
                <a:highlight>
                  <a:srgbClr val="FFFF00"/>
                </a:highlight>
              </a:rPr>
              <a:t>If </a:t>
            </a:r>
            <a:r>
              <a:rPr lang="en-US" sz="2800" b="1" i="1" dirty="0">
                <a:solidFill>
                  <a:srgbClr val="C00000"/>
                </a:solidFill>
                <a:highlight>
                  <a:srgbClr val="FFFF00"/>
                </a:highlight>
              </a:rPr>
              <a:t>(Explain what is going to happen with the I.V. here), </a:t>
            </a:r>
            <a:r>
              <a:rPr lang="en-US" sz="4400" b="1" dirty="0">
                <a:solidFill>
                  <a:schemeClr val="bg1"/>
                </a:solidFill>
                <a:highlight>
                  <a:srgbClr val="FFFF00"/>
                </a:highlight>
              </a:rPr>
              <a:t>then</a:t>
            </a:r>
            <a:r>
              <a:rPr lang="en-US" sz="2800" b="1" dirty="0">
                <a:solidFill>
                  <a:srgbClr val="C00000"/>
                </a:solidFill>
                <a:highlight>
                  <a:srgbClr val="FFFF00"/>
                </a:highlight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highlight>
                  <a:srgbClr val="FFFF00"/>
                </a:highlight>
              </a:rPr>
              <a:t>(Explain What you think will happen to the D.V. here), </a:t>
            </a:r>
            <a:r>
              <a:rPr lang="en-US" sz="4400" b="1" dirty="0">
                <a:solidFill>
                  <a:schemeClr val="bg1"/>
                </a:solidFill>
                <a:highlight>
                  <a:srgbClr val="FFFF00"/>
                </a:highlight>
              </a:rPr>
              <a:t>because</a:t>
            </a:r>
            <a:r>
              <a:rPr lang="en-US" sz="2800" b="1" dirty="0">
                <a:solidFill>
                  <a:srgbClr val="C00000"/>
                </a:solidFill>
                <a:highlight>
                  <a:srgbClr val="FFFF00"/>
                </a:highlight>
              </a:rPr>
              <a:t> </a:t>
            </a:r>
            <a:r>
              <a:rPr lang="en-US" sz="2800" b="1" i="1" dirty="0">
                <a:solidFill>
                  <a:srgbClr val="C00000"/>
                </a:solidFill>
                <a:highlight>
                  <a:srgbClr val="FFFF00"/>
                </a:highlight>
              </a:rPr>
              <a:t>(Write why you think your prediction supports scientific laws &amp; concepts).</a:t>
            </a:r>
          </a:p>
        </p:txBody>
      </p:sp>
    </p:spTree>
    <p:extLst>
      <p:ext uri="{BB962C8B-B14F-4D97-AF65-F5344CB8AC3E}">
        <p14:creationId xmlns:p14="http://schemas.microsoft.com/office/powerpoint/2010/main" val="840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CONDUCTING THE LAB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rgbClr val="FFFF66"/>
                </a:solidFill>
              </a:rPr>
              <a:t>“GATHER MATERIALS”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26469"/>
            <a:ext cx="9065419" cy="377428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chemeClr val="bg1"/>
                </a:solidFill>
              </a:rPr>
              <a:t>Materials:</a:t>
            </a:r>
            <a:r>
              <a:rPr lang="en-US" dirty="0">
                <a:solidFill>
                  <a:schemeClr val="bg1"/>
                </a:solidFill>
              </a:rPr>
              <a:t> 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Computer               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Data Tables               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Some type of distraction</a:t>
            </a: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Internet access to:</a:t>
            </a:r>
            <a:endParaRPr lang="en-US" dirty="0">
              <a:hlinkClick r:id="rId3"/>
            </a:endParaRPr>
          </a:p>
          <a:p>
            <a:pPr marL="0" indent="0">
              <a:buNone/>
            </a:pPr>
            <a:r>
              <a:rPr lang="en-US" dirty="0">
                <a:hlinkClick r:id="rId3"/>
              </a:rPr>
              <a:t>http://www.humanbenchmark.com/tests/reactiontime/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700" dirty="0">
                <a:hlinkClick r:id="rId4"/>
              </a:rPr>
              <a:t>* HERE”S AN ALTERNATIVE SITE IF HUMANBENCHMARK DOESN’T WORK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185929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520C4-3585-4867-AB50-E5578B359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schemeClr val="bg1"/>
                </a:solidFill>
                <a:highlight>
                  <a:srgbClr val="FFFF00"/>
                </a:highlight>
              </a:rPr>
              <a:t>ACCURATE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9AAB1-D039-4D95-9F17-8D6F57BAB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/>
              <a:t>Repeat the Lab if your original data is weird because it took you awhile to understand what you were doing</a:t>
            </a:r>
          </a:p>
          <a:p>
            <a:pPr marL="0" indent="0">
              <a:buNone/>
            </a:pPr>
            <a:endParaRPr lang="en-US" sz="3600" b="1" dirty="0"/>
          </a:p>
          <a:p>
            <a:r>
              <a:rPr lang="en-US" sz="3600" b="1" dirty="0"/>
              <a:t>Make sure you and your partner use the exact same distraction for both rounds of “Distracted Reaction Time”</a:t>
            </a:r>
          </a:p>
        </p:txBody>
      </p:sp>
    </p:spTree>
    <p:extLst>
      <p:ext uri="{BB962C8B-B14F-4D97-AF65-F5344CB8AC3E}">
        <p14:creationId xmlns:p14="http://schemas.microsoft.com/office/powerpoint/2010/main" val="3190355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065418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CONDUCTING THE LAB: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rgbClr val="FFFF66"/>
                </a:solidFill>
              </a:rPr>
              <a:t>“DISTRACTED REACTION TIME”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065419" cy="510539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Choose a distraction for your partner.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Click the BLUE screen to begin.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The screen will turn Red.  As soon as the screen turns Green, “Right Click” your mouse.  (Make sure to “DISTRACT” your partner for the entire 10 trials).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The screen will immediately give your reaction time in milliseconds (units</a:t>
            </a:r>
            <a:r>
              <a:rPr lang="en-US" b="1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ms</a:t>
            </a:r>
            <a:r>
              <a:rPr lang="en-US" b="1" dirty="0">
                <a:solidFill>
                  <a:schemeClr val="bg1"/>
                </a:solidFill>
              </a:rPr>
              <a:t>). Record your time on the “DISTRACTED R.T.” table.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Keep going after 5 trials so you have 10 total.  Be sure to record your reaction time after each trial.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Record the final average (Listed under your trial time).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Repeat for your partner &amp; record their average.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7055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065418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CONDUCTING THE LAB: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rgbClr val="FFFF66"/>
                </a:solidFill>
              </a:rPr>
              <a:t>“FOCUSED REACTION TIME”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1"/>
            <a:ext cx="9065419" cy="46291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Click the BLUE screen to begin. 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The screen will turn Red.  As soon as the screen turns Green, “Right Click” your mouse.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Record your trial time on the “FOCUSED R.T.” table.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Repeat your trial 10 times &amp; record data after each trial.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When done record the average listed under your trial time.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Switch roles and repeat for your partner&amp; record their average.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Tape your lab sheet into your notebook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023922"/>
      </p:ext>
    </p:extLst>
  </p:cSld>
  <p:clrMapOvr>
    <a:masterClrMapping/>
  </p:clrMapOvr>
</p:sld>
</file>

<file path=ppt/theme/theme1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7595</TotalTime>
  <Words>503</Words>
  <Application>Microsoft Office PowerPoint</Application>
  <PresentationFormat>On-screen Show (4:3)</PresentationFormat>
  <Paragraphs>56</Paragraphs>
  <Slides>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Times New Roman</vt:lpstr>
      <vt:lpstr>Wingdings</vt:lpstr>
      <vt:lpstr>Pulse</vt:lpstr>
      <vt:lpstr>REACTION TIME LAB</vt:lpstr>
      <vt:lpstr>How Do Neurons Communicate?</vt:lpstr>
      <vt:lpstr>LAB PREP</vt:lpstr>
      <vt:lpstr>IDENTIFY VARIABLES (IN YOUR NOTEBOOK)</vt:lpstr>
      <vt:lpstr>WRITE A HYPOTHESIS (IN YOUR NOTEBOOK)</vt:lpstr>
      <vt:lpstr>CONDUCTING THE LAB “GATHER MATERIALS”</vt:lpstr>
      <vt:lpstr>ACCURATE DATA</vt:lpstr>
      <vt:lpstr>CONDUCTING THE LAB: “DISTRACTED REACTION TIME”</vt:lpstr>
      <vt:lpstr>CONDUCTING THE LAB: “FOCUSED REACTION TIME”</vt:lpstr>
    </vt:vector>
  </TitlesOfParts>
  <Company>Dept. Anesthesiology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Resources for Teaching Neuroscience 1997 Society for Neuroscience Annual Meeting   http://weber.u.washington.edu/~chudler/webed.html   http://weber.u.washington.edu/~chudler/neurosci.html   Eric H. Chudler, Ph.D. Department of Anesthesiology University of Washington</dc:title>
  <dc:creator>Eric H. Chudler</dc:creator>
  <cp:lastModifiedBy>Jephson-Hernandez, Shannon</cp:lastModifiedBy>
  <cp:revision>129</cp:revision>
  <cp:lastPrinted>1998-08-19T17:27:42Z</cp:lastPrinted>
  <dcterms:created xsi:type="dcterms:W3CDTF">1997-10-19T04:58:32Z</dcterms:created>
  <dcterms:modified xsi:type="dcterms:W3CDTF">2019-04-16T03:43:58Z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chudler@u.washington.edu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C:\My Documents\ppt</vt:lpwstr>
  </property>
</Properties>
</file>