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8" r:id="rId4"/>
  </p:sldMasterIdLst>
  <p:notesMasterIdLst>
    <p:notesMasterId r:id="rId10"/>
  </p:notesMasterIdLst>
  <p:handoutMasterIdLst>
    <p:handoutMasterId r:id="rId11"/>
  </p:handoutMasterIdLst>
  <p:sldIdLst>
    <p:sldId id="256" r:id="rId5"/>
    <p:sldId id="258" r:id="rId6"/>
    <p:sldId id="259" r:id="rId7"/>
    <p:sldId id="261"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5" autoAdjust="0"/>
  </p:normalViewPr>
  <p:slideViewPr>
    <p:cSldViewPr snapToGrid="0">
      <p:cViewPr varScale="1">
        <p:scale>
          <a:sx n="82" d="100"/>
          <a:sy n="82" d="100"/>
        </p:scale>
        <p:origin x="134" y="72"/>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20856-93F0-4CC7-B7FD-2466914A11D4}" type="doc">
      <dgm:prSet loTypeId="urn:microsoft.com/office/officeart/2018/2/layout/IconVerticalSolidList" loCatId="icon" qsTypeId="urn:microsoft.com/office/officeart/2005/8/quickstyle/simple1" qsCatId="simple" csTypeId="urn:microsoft.com/office/officeart/2018/5/colors/Iconchunking_neutralbg_accent5_2" csCatId="accent5" phldr="1"/>
      <dgm:spPr/>
    </dgm:pt>
    <dgm:pt modelId="{4AF52931-E4CA-4429-AACB-B8747CDB2409}">
      <dgm:prSet phldrT="[Text]"/>
      <dgm:spPr/>
      <dgm:t>
        <a:bodyPr/>
        <a:lstStyle/>
        <a:p>
          <a:pPr>
            <a:lnSpc>
              <a:spcPct val="100000"/>
            </a:lnSpc>
          </a:pPr>
          <a:r>
            <a:rPr lang="en-US" b="1" dirty="0"/>
            <a:t>LT: </a:t>
          </a:r>
          <a:r>
            <a:rPr lang="en-US" dirty="0"/>
            <a:t>Model what is chemically happening inside a plant’s leaves.</a:t>
          </a:r>
        </a:p>
      </dgm:t>
    </dgm:pt>
    <dgm:pt modelId="{67B2FC97-2FAE-4EFE-9DEE-E4216C657F35}" type="parTrans" cxnId="{F82329C8-C3B2-4E9B-9033-528488D72705}">
      <dgm:prSet/>
      <dgm:spPr/>
      <dgm:t>
        <a:bodyPr/>
        <a:lstStyle/>
        <a:p>
          <a:endParaRPr lang="en-US" sz="1400"/>
        </a:p>
      </dgm:t>
    </dgm:pt>
    <dgm:pt modelId="{D86AF01C-9CBC-41F8-9354-48CD82BDFDC9}" type="sibTrans" cxnId="{F82329C8-C3B2-4E9B-9033-528488D72705}">
      <dgm:prSet/>
      <dgm:spPr/>
      <dgm:t>
        <a:bodyPr/>
        <a:lstStyle/>
        <a:p>
          <a:endParaRPr lang="en-US"/>
        </a:p>
      </dgm:t>
    </dgm:pt>
    <dgm:pt modelId="{81BEB84D-9A77-49C6-9301-B3359FCAC75F}">
      <dgm:prSet phldrT="[Text]"/>
      <dgm:spPr/>
      <dgm:t>
        <a:bodyPr/>
        <a:lstStyle/>
        <a:p>
          <a:pPr>
            <a:lnSpc>
              <a:spcPct val="100000"/>
            </a:lnSpc>
          </a:pPr>
          <a:r>
            <a:rPr lang="en-US" b="1" dirty="0"/>
            <a:t>SC: </a:t>
          </a:r>
          <a:r>
            <a:rPr lang="en-US" dirty="0"/>
            <a:t>Create a 4</a:t>
          </a:r>
          <a:r>
            <a:rPr lang="en-US" baseline="30000" dirty="0"/>
            <a:t>th</a:t>
          </a:r>
          <a:r>
            <a:rPr lang="en-US" dirty="0"/>
            <a:t> model iteration to include the unseen chemicals of the photosynthesis process occurring in the leaves.</a:t>
          </a:r>
        </a:p>
      </dgm:t>
    </dgm:pt>
    <dgm:pt modelId="{AE4D0D43-0332-4F79-8D35-BCD8C10758AE}" type="parTrans" cxnId="{420EF6C4-7321-43BE-A2FC-253606B1E06A}">
      <dgm:prSet/>
      <dgm:spPr/>
      <dgm:t>
        <a:bodyPr/>
        <a:lstStyle/>
        <a:p>
          <a:endParaRPr lang="en-US" sz="1400"/>
        </a:p>
      </dgm:t>
    </dgm:pt>
    <dgm:pt modelId="{5D260F18-25D2-4074-87F1-7E78DDA61C58}" type="sibTrans" cxnId="{420EF6C4-7321-43BE-A2FC-253606B1E06A}">
      <dgm:prSet/>
      <dgm:spPr/>
      <dgm:t>
        <a:bodyPr/>
        <a:lstStyle/>
        <a:p>
          <a:endParaRPr lang="en-US"/>
        </a:p>
      </dgm:t>
    </dgm:pt>
    <dgm:pt modelId="{BFF9359E-E9B1-4B73-BACC-2C7988765B16}">
      <dgm:prSet phldrT="[Text]"/>
      <dgm:spPr/>
      <dgm:t>
        <a:bodyPr/>
        <a:lstStyle/>
        <a:p>
          <a:pPr>
            <a:lnSpc>
              <a:spcPct val="100000"/>
            </a:lnSpc>
          </a:pPr>
          <a:r>
            <a:rPr lang="en-US" b="1" dirty="0"/>
            <a:t>Additional Task: </a:t>
          </a:r>
          <a:r>
            <a:rPr lang="en-US" dirty="0"/>
            <a:t>Watch a video and answer the guiding questions.</a:t>
          </a:r>
        </a:p>
      </dgm:t>
    </dgm:pt>
    <dgm:pt modelId="{6E0A40FA-1B79-4089-8B9A-3BA22865FE4E}" type="parTrans" cxnId="{516EC545-1971-48B3-978C-4756FCDCCFD9}">
      <dgm:prSet/>
      <dgm:spPr/>
      <dgm:t>
        <a:bodyPr/>
        <a:lstStyle/>
        <a:p>
          <a:endParaRPr lang="en-US" sz="1400"/>
        </a:p>
      </dgm:t>
    </dgm:pt>
    <dgm:pt modelId="{1CEF1965-C516-4C44-BAE3-2FA3F5116930}" type="sibTrans" cxnId="{516EC545-1971-48B3-978C-4756FCDCCFD9}">
      <dgm:prSet/>
      <dgm:spPr/>
      <dgm:t>
        <a:bodyPr/>
        <a:lstStyle/>
        <a:p>
          <a:endParaRPr lang="en-US"/>
        </a:p>
      </dgm:t>
    </dgm:pt>
    <dgm:pt modelId="{333BA55A-4FB9-4CDB-BE45-5B2839A9588A}" type="pres">
      <dgm:prSet presAssocID="{C7720856-93F0-4CC7-B7FD-2466914A11D4}" presName="root" presStyleCnt="0">
        <dgm:presLayoutVars>
          <dgm:dir/>
          <dgm:resizeHandles val="exact"/>
        </dgm:presLayoutVars>
      </dgm:prSet>
      <dgm:spPr/>
    </dgm:pt>
    <dgm:pt modelId="{4130BD56-E415-4C77-B902-1C7745EECC0A}" type="pres">
      <dgm:prSet presAssocID="{4AF52931-E4CA-4429-AACB-B8747CDB2409}" presName="compNode" presStyleCnt="0"/>
      <dgm:spPr/>
    </dgm:pt>
    <dgm:pt modelId="{9E0B2482-4830-4D46-8929-F9D2DADF178F}" type="pres">
      <dgm:prSet presAssocID="{4AF52931-E4CA-4429-AACB-B8747CDB2409}" presName="bgRect" presStyleLbl="bgShp" presStyleIdx="0" presStyleCnt="3"/>
      <dgm:spPr/>
    </dgm:pt>
    <dgm:pt modelId="{D1AB7B5A-7CB4-433B-BDAD-61D154FBB639}" type="pres">
      <dgm:prSet presAssocID="{4AF52931-E4CA-4429-AACB-B8747CDB24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eeds"/>
        </a:ext>
      </dgm:extLst>
    </dgm:pt>
    <dgm:pt modelId="{C4986089-54D6-48DE-88C9-751556F2884B}" type="pres">
      <dgm:prSet presAssocID="{4AF52931-E4CA-4429-AACB-B8747CDB2409}" presName="spaceRect" presStyleCnt="0"/>
      <dgm:spPr/>
    </dgm:pt>
    <dgm:pt modelId="{DC3FF7F7-2836-45AE-B06A-2E337C2233AC}" type="pres">
      <dgm:prSet presAssocID="{4AF52931-E4CA-4429-AACB-B8747CDB2409}" presName="parTx" presStyleLbl="revTx" presStyleIdx="0" presStyleCnt="3">
        <dgm:presLayoutVars>
          <dgm:chMax val="0"/>
          <dgm:chPref val="0"/>
        </dgm:presLayoutVars>
      </dgm:prSet>
      <dgm:spPr/>
    </dgm:pt>
    <dgm:pt modelId="{A37F1CBF-8F30-4D65-8129-8B458890C5FF}" type="pres">
      <dgm:prSet presAssocID="{D86AF01C-9CBC-41F8-9354-48CD82BDFDC9}" presName="sibTrans" presStyleCnt="0"/>
      <dgm:spPr/>
    </dgm:pt>
    <dgm:pt modelId="{FCE925AA-5329-46CB-93D2-5C01F58583CE}" type="pres">
      <dgm:prSet presAssocID="{81BEB84D-9A77-49C6-9301-B3359FCAC75F}" presName="compNode" presStyleCnt="0"/>
      <dgm:spPr/>
    </dgm:pt>
    <dgm:pt modelId="{3A0D703B-098B-4E59-8765-DFD90796F008}" type="pres">
      <dgm:prSet presAssocID="{81BEB84D-9A77-49C6-9301-B3359FCAC75F}" presName="bgRect" presStyleLbl="bgShp" presStyleIdx="1" presStyleCnt="3"/>
      <dgm:spPr/>
    </dgm:pt>
    <dgm:pt modelId="{F065CC5F-0D7E-438D-A290-6D28C1B3EDF2}" type="pres">
      <dgm:prSet presAssocID="{81BEB84D-9A77-49C6-9301-B3359FCAC75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nt"/>
        </a:ext>
      </dgm:extLst>
    </dgm:pt>
    <dgm:pt modelId="{FCFDB9D5-350E-4BFF-92DC-C71BD2A82972}" type="pres">
      <dgm:prSet presAssocID="{81BEB84D-9A77-49C6-9301-B3359FCAC75F}" presName="spaceRect" presStyleCnt="0"/>
      <dgm:spPr/>
    </dgm:pt>
    <dgm:pt modelId="{4CBA5ED1-114D-4BE5-A41A-79565ED13248}" type="pres">
      <dgm:prSet presAssocID="{81BEB84D-9A77-49C6-9301-B3359FCAC75F}" presName="parTx" presStyleLbl="revTx" presStyleIdx="1" presStyleCnt="3">
        <dgm:presLayoutVars>
          <dgm:chMax val="0"/>
          <dgm:chPref val="0"/>
        </dgm:presLayoutVars>
      </dgm:prSet>
      <dgm:spPr/>
    </dgm:pt>
    <dgm:pt modelId="{321A91E4-7EA2-4DC4-BAB1-AA394CB05F71}" type="pres">
      <dgm:prSet presAssocID="{5D260F18-25D2-4074-87F1-7E78DDA61C58}" presName="sibTrans" presStyleCnt="0"/>
      <dgm:spPr/>
    </dgm:pt>
    <dgm:pt modelId="{F8B60166-DAD7-43EB-A140-0C239D20F607}" type="pres">
      <dgm:prSet presAssocID="{BFF9359E-E9B1-4B73-BACC-2C7988765B16}" presName="compNode" presStyleCnt="0"/>
      <dgm:spPr/>
    </dgm:pt>
    <dgm:pt modelId="{752F83EC-7F2D-41AA-973E-014FDB46F0D7}" type="pres">
      <dgm:prSet presAssocID="{BFF9359E-E9B1-4B73-BACC-2C7988765B16}" presName="bgRect" presStyleLbl="bgShp" presStyleIdx="2" presStyleCnt="3"/>
      <dgm:spPr/>
    </dgm:pt>
    <dgm:pt modelId="{364BF251-23E8-4976-BDA1-862737AF35BC}" type="pres">
      <dgm:prSet presAssocID="{BFF9359E-E9B1-4B73-BACC-2C7988765B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tial Sun"/>
        </a:ext>
      </dgm:extLst>
    </dgm:pt>
    <dgm:pt modelId="{DE144953-173A-42D5-AAA7-59C3FDE13693}" type="pres">
      <dgm:prSet presAssocID="{BFF9359E-E9B1-4B73-BACC-2C7988765B16}" presName="spaceRect" presStyleCnt="0"/>
      <dgm:spPr/>
    </dgm:pt>
    <dgm:pt modelId="{34A44A9A-99AA-49EC-92E7-07AA5F4F4AA9}" type="pres">
      <dgm:prSet presAssocID="{BFF9359E-E9B1-4B73-BACC-2C7988765B16}" presName="parTx" presStyleLbl="revTx" presStyleIdx="2" presStyleCnt="3">
        <dgm:presLayoutVars>
          <dgm:chMax val="0"/>
          <dgm:chPref val="0"/>
        </dgm:presLayoutVars>
      </dgm:prSet>
      <dgm:spPr/>
    </dgm:pt>
  </dgm:ptLst>
  <dgm:cxnLst>
    <dgm:cxn modelId="{063EE20D-F15A-4699-8713-589FF62B5DDF}" type="presOf" srcId="{4AF52931-E4CA-4429-AACB-B8747CDB2409}" destId="{DC3FF7F7-2836-45AE-B06A-2E337C2233AC}" srcOrd="0" destOrd="0" presId="urn:microsoft.com/office/officeart/2018/2/layout/IconVerticalSolidList"/>
    <dgm:cxn modelId="{4C13BA31-1C1D-4AB6-A184-5A43CF867DD0}" type="presOf" srcId="{BFF9359E-E9B1-4B73-BACC-2C7988765B16}" destId="{34A44A9A-99AA-49EC-92E7-07AA5F4F4AA9}" srcOrd="0" destOrd="0" presId="urn:microsoft.com/office/officeart/2018/2/layout/IconVerticalSolidList"/>
    <dgm:cxn modelId="{516EC545-1971-48B3-978C-4756FCDCCFD9}" srcId="{C7720856-93F0-4CC7-B7FD-2466914A11D4}" destId="{BFF9359E-E9B1-4B73-BACC-2C7988765B16}" srcOrd="2" destOrd="0" parTransId="{6E0A40FA-1B79-4089-8B9A-3BA22865FE4E}" sibTransId="{1CEF1965-C516-4C44-BAE3-2FA3F5116930}"/>
    <dgm:cxn modelId="{90A3AE9C-7EDA-4EDC-9AFA-1A3CBA52AC92}" type="presOf" srcId="{81BEB84D-9A77-49C6-9301-B3359FCAC75F}" destId="{4CBA5ED1-114D-4BE5-A41A-79565ED13248}" srcOrd="0" destOrd="0" presId="urn:microsoft.com/office/officeart/2018/2/layout/IconVerticalSolidList"/>
    <dgm:cxn modelId="{420EF6C4-7321-43BE-A2FC-253606B1E06A}" srcId="{C7720856-93F0-4CC7-B7FD-2466914A11D4}" destId="{81BEB84D-9A77-49C6-9301-B3359FCAC75F}" srcOrd="1" destOrd="0" parTransId="{AE4D0D43-0332-4F79-8D35-BCD8C10758AE}" sibTransId="{5D260F18-25D2-4074-87F1-7E78DDA61C58}"/>
    <dgm:cxn modelId="{F82329C8-C3B2-4E9B-9033-528488D72705}" srcId="{C7720856-93F0-4CC7-B7FD-2466914A11D4}" destId="{4AF52931-E4CA-4429-AACB-B8747CDB2409}" srcOrd="0" destOrd="0" parTransId="{67B2FC97-2FAE-4EFE-9DEE-E4216C657F35}" sibTransId="{D86AF01C-9CBC-41F8-9354-48CD82BDFDC9}"/>
    <dgm:cxn modelId="{5D25EDCD-23D4-4BDB-8CF3-68BB138857BA}" type="presOf" srcId="{C7720856-93F0-4CC7-B7FD-2466914A11D4}" destId="{333BA55A-4FB9-4CDB-BE45-5B2839A9588A}" srcOrd="0" destOrd="0" presId="urn:microsoft.com/office/officeart/2018/2/layout/IconVerticalSolidList"/>
    <dgm:cxn modelId="{24215397-9BF3-43BD-8BE6-B67C43C17BB4}" type="presParOf" srcId="{333BA55A-4FB9-4CDB-BE45-5B2839A9588A}" destId="{4130BD56-E415-4C77-B902-1C7745EECC0A}" srcOrd="0" destOrd="0" presId="urn:microsoft.com/office/officeart/2018/2/layout/IconVerticalSolidList"/>
    <dgm:cxn modelId="{71409055-5E4C-45F9-8F81-0404D1F52BB5}" type="presParOf" srcId="{4130BD56-E415-4C77-B902-1C7745EECC0A}" destId="{9E0B2482-4830-4D46-8929-F9D2DADF178F}" srcOrd="0" destOrd="0" presId="urn:microsoft.com/office/officeart/2018/2/layout/IconVerticalSolidList"/>
    <dgm:cxn modelId="{59088EB3-503E-4C06-87B9-605B75AEE17F}" type="presParOf" srcId="{4130BD56-E415-4C77-B902-1C7745EECC0A}" destId="{D1AB7B5A-7CB4-433B-BDAD-61D154FBB639}" srcOrd="1" destOrd="0" presId="urn:microsoft.com/office/officeart/2018/2/layout/IconVerticalSolidList"/>
    <dgm:cxn modelId="{3302F49F-4915-4B99-A65D-72A2843764B2}" type="presParOf" srcId="{4130BD56-E415-4C77-B902-1C7745EECC0A}" destId="{C4986089-54D6-48DE-88C9-751556F2884B}" srcOrd="2" destOrd="0" presId="urn:microsoft.com/office/officeart/2018/2/layout/IconVerticalSolidList"/>
    <dgm:cxn modelId="{C9195B83-D72D-4D2C-9D93-48C5E930AB73}" type="presParOf" srcId="{4130BD56-E415-4C77-B902-1C7745EECC0A}" destId="{DC3FF7F7-2836-45AE-B06A-2E337C2233AC}" srcOrd="3" destOrd="0" presId="urn:microsoft.com/office/officeart/2018/2/layout/IconVerticalSolidList"/>
    <dgm:cxn modelId="{12E7F4E6-680C-435F-9C9C-8A01B6426E1F}" type="presParOf" srcId="{333BA55A-4FB9-4CDB-BE45-5B2839A9588A}" destId="{A37F1CBF-8F30-4D65-8129-8B458890C5FF}" srcOrd="1" destOrd="0" presId="urn:microsoft.com/office/officeart/2018/2/layout/IconVerticalSolidList"/>
    <dgm:cxn modelId="{DCFC8BAB-417F-4BC4-AF07-9DE4C060CDC8}" type="presParOf" srcId="{333BA55A-4FB9-4CDB-BE45-5B2839A9588A}" destId="{FCE925AA-5329-46CB-93D2-5C01F58583CE}" srcOrd="2" destOrd="0" presId="urn:microsoft.com/office/officeart/2018/2/layout/IconVerticalSolidList"/>
    <dgm:cxn modelId="{60575168-BC6B-4CAA-8296-403200EEF3B2}" type="presParOf" srcId="{FCE925AA-5329-46CB-93D2-5C01F58583CE}" destId="{3A0D703B-098B-4E59-8765-DFD90796F008}" srcOrd="0" destOrd="0" presId="urn:microsoft.com/office/officeart/2018/2/layout/IconVerticalSolidList"/>
    <dgm:cxn modelId="{61EC41A3-02C7-4A47-B293-CE1F62322095}" type="presParOf" srcId="{FCE925AA-5329-46CB-93D2-5C01F58583CE}" destId="{F065CC5F-0D7E-438D-A290-6D28C1B3EDF2}" srcOrd="1" destOrd="0" presId="urn:microsoft.com/office/officeart/2018/2/layout/IconVerticalSolidList"/>
    <dgm:cxn modelId="{349689AD-CDE3-4FB9-AFB4-0DCCB109A4B2}" type="presParOf" srcId="{FCE925AA-5329-46CB-93D2-5C01F58583CE}" destId="{FCFDB9D5-350E-4BFF-92DC-C71BD2A82972}" srcOrd="2" destOrd="0" presId="urn:microsoft.com/office/officeart/2018/2/layout/IconVerticalSolidList"/>
    <dgm:cxn modelId="{7CBAFDAF-2BE7-4CB2-A164-F487FC642633}" type="presParOf" srcId="{FCE925AA-5329-46CB-93D2-5C01F58583CE}" destId="{4CBA5ED1-114D-4BE5-A41A-79565ED13248}" srcOrd="3" destOrd="0" presId="urn:microsoft.com/office/officeart/2018/2/layout/IconVerticalSolidList"/>
    <dgm:cxn modelId="{D12283E6-19A0-45B3-8967-F64B9FE7DC2D}" type="presParOf" srcId="{333BA55A-4FB9-4CDB-BE45-5B2839A9588A}" destId="{321A91E4-7EA2-4DC4-BAB1-AA394CB05F71}" srcOrd="3" destOrd="0" presId="urn:microsoft.com/office/officeart/2018/2/layout/IconVerticalSolidList"/>
    <dgm:cxn modelId="{9700BF1A-D71B-4BD8-8926-BA981972F1C9}" type="presParOf" srcId="{333BA55A-4FB9-4CDB-BE45-5B2839A9588A}" destId="{F8B60166-DAD7-43EB-A140-0C239D20F607}" srcOrd="4" destOrd="0" presId="urn:microsoft.com/office/officeart/2018/2/layout/IconVerticalSolidList"/>
    <dgm:cxn modelId="{3CF8F750-F1AA-462D-A9CC-E1F8C399D25E}" type="presParOf" srcId="{F8B60166-DAD7-43EB-A140-0C239D20F607}" destId="{752F83EC-7F2D-41AA-973E-014FDB46F0D7}" srcOrd="0" destOrd="0" presId="urn:microsoft.com/office/officeart/2018/2/layout/IconVerticalSolidList"/>
    <dgm:cxn modelId="{8A4BE552-8543-4EED-B1C0-C8F1048A96F9}" type="presParOf" srcId="{F8B60166-DAD7-43EB-A140-0C239D20F607}" destId="{364BF251-23E8-4976-BDA1-862737AF35BC}" srcOrd="1" destOrd="0" presId="urn:microsoft.com/office/officeart/2018/2/layout/IconVerticalSolidList"/>
    <dgm:cxn modelId="{8DD0108B-32DE-4411-BE1F-7A8E752BCD37}" type="presParOf" srcId="{F8B60166-DAD7-43EB-A140-0C239D20F607}" destId="{DE144953-173A-42D5-AAA7-59C3FDE13693}" srcOrd="2" destOrd="0" presId="urn:microsoft.com/office/officeart/2018/2/layout/IconVerticalSolidList"/>
    <dgm:cxn modelId="{BE3F8C23-CBE9-46C5-94C6-673333475EF7}" type="presParOf" srcId="{F8B60166-DAD7-43EB-A140-0C239D20F607}" destId="{34A44A9A-99AA-49EC-92E7-07AA5F4F4AA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B2482-4830-4D46-8929-F9D2DADF178F}">
      <dsp:nvSpPr>
        <dsp:cNvPr id="0" name=""/>
        <dsp:cNvSpPr/>
      </dsp:nvSpPr>
      <dsp:spPr>
        <a:xfrm>
          <a:off x="0" y="479"/>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AB7B5A-7CB4-433B-BDAD-61D154FBB639}">
      <dsp:nvSpPr>
        <dsp:cNvPr id="0" name=""/>
        <dsp:cNvSpPr/>
      </dsp:nvSpPr>
      <dsp:spPr>
        <a:xfrm>
          <a:off x="339747" y="253184"/>
          <a:ext cx="617722" cy="6177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3FF7F7-2836-45AE-B06A-2E337C2233AC}">
      <dsp:nvSpPr>
        <dsp:cNvPr id="0" name=""/>
        <dsp:cNvSpPr/>
      </dsp:nvSpPr>
      <dsp:spPr>
        <a:xfrm>
          <a:off x="1297216" y="479"/>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800100">
            <a:lnSpc>
              <a:spcPct val="100000"/>
            </a:lnSpc>
            <a:spcBef>
              <a:spcPct val="0"/>
            </a:spcBef>
            <a:spcAft>
              <a:spcPct val="35000"/>
            </a:spcAft>
            <a:buNone/>
          </a:pPr>
          <a:r>
            <a:rPr lang="en-US" sz="1800" b="1" kern="1200" dirty="0"/>
            <a:t>LT: </a:t>
          </a:r>
          <a:r>
            <a:rPr lang="en-US" sz="1800" kern="1200" dirty="0"/>
            <a:t>Model what is chemically happening inside a plant’s leaves.</a:t>
          </a:r>
        </a:p>
      </dsp:txBody>
      <dsp:txXfrm>
        <a:off x="1297216" y="479"/>
        <a:ext cx="5450093" cy="1123131"/>
      </dsp:txXfrm>
    </dsp:sp>
    <dsp:sp modelId="{3A0D703B-098B-4E59-8765-DFD90796F008}">
      <dsp:nvSpPr>
        <dsp:cNvPr id="0" name=""/>
        <dsp:cNvSpPr/>
      </dsp:nvSpPr>
      <dsp:spPr>
        <a:xfrm>
          <a:off x="0" y="1404394"/>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5CC5F-0D7E-438D-A290-6D28C1B3EDF2}">
      <dsp:nvSpPr>
        <dsp:cNvPr id="0" name=""/>
        <dsp:cNvSpPr/>
      </dsp:nvSpPr>
      <dsp:spPr>
        <a:xfrm>
          <a:off x="339747" y="1657098"/>
          <a:ext cx="617722" cy="6177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BA5ED1-114D-4BE5-A41A-79565ED13248}">
      <dsp:nvSpPr>
        <dsp:cNvPr id="0" name=""/>
        <dsp:cNvSpPr/>
      </dsp:nvSpPr>
      <dsp:spPr>
        <a:xfrm>
          <a:off x="1297216" y="1404394"/>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800100">
            <a:lnSpc>
              <a:spcPct val="100000"/>
            </a:lnSpc>
            <a:spcBef>
              <a:spcPct val="0"/>
            </a:spcBef>
            <a:spcAft>
              <a:spcPct val="35000"/>
            </a:spcAft>
            <a:buNone/>
          </a:pPr>
          <a:r>
            <a:rPr lang="en-US" sz="1800" b="1" kern="1200" dirty="0"/>
            <a:t>SC: </a:t>
          </a:r>
          <a:r>
            <a:rPr lang="en-US" sz="1800" kern="1200" dirty="0"/>
            <a:t>Create a 4</a:t>
          </a:r>
          <a:r>
            <a:rPr lang="en-US" sz="1800" kern="1200" baseline="30000" dirty="0"/>
            <a:t>th</a:t>
          </a:r>
          <a:r>
            <a:rPr lang="en-US" sz="1800" kern="1200" dirty="0"/>
            <a:t> model iteration to include the unseen chemicals of the photosynthesis process occurring in the leaves.</a:t>
          </a:r>
        </a:p>
      </dsp:txBody>
      <dsp:txXfrm>
        <a:off x="1297216" y="1404394"/>
        <a:ext cx="5450093" cy="1123131"/>
      </dsp:txXfrm>
    </dsp:sp>
    <dsp:sp modelId="{752F83EC-7F2D-41AA-973E-014FDB46F0D7}">
      <dsp:nvSpPr>
        <dsp:cNvPr id="0" name=""/>
        <dsp:cNvSpPr/>
      </dsp:nvSpPr>
      <dsp:spPr>
        <a:xfrm>
          <a:off x="0" y="2808308"/>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BF251-23E8-4976-BDA1-862737AF35BC}">
      <dsp:nvSpPr>
        <dsp:cNvPr id="0" name=""/>
        <dsp:cNvSpPr/>
      </dsp:nvSpPr>
      <dsp:spPr>
        <a:xfrm>
          <a:off x="339747" y="3061013"/>
          <a:ext cx="617722" cy="6177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A44A9A-99AA-49EC-92E7-07AA5F4F4AA9}">
      <dsp:nvSpPr>
        <dsp:cNvPr id="0" name=""/>
        <dsp:cNvSpPr/>
      </dsp:nvSpPr>
      <dsp:spPr>
        <a:xfrm>
          <a:off x="1297216" y="2808308"/>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800100">
            <a:lnSpc>
              <a:spcPct val="100000"/>
            </a:lnSpc>
            <a:spcBef>
              <a:spcPct val="0"/>
            </a:spcBef>
            <a:spcAft>
              <a:spcPct val="35000"/>
            </a:spcAft>
            <a:buNone/>
          </a:pPr>
          <a:r>
            <a:rPr lang="en-US" sz="1800" b="1" kern="1200" dirty="0"/>
            <a:t>Additional Task: </a:t>
          </a:r>
          <a:r>
            <a:rPr lang="en-US" sz="1800" kern="1200" dirty="0"/>
            <a:t>Watch a video and answer the guiding questions.</a:t>
          </a:r>
        </a:p>
      </dsp:txBody>
      <dsp:txXfrm>
        <a:off x="1297216" y="2808308"/>
        <a:ext cx="5450093" cy="112313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F4EA64-D5E8-4450-BC30-7DFC4EBD38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641F71-C740-4CC1-840C-5FB23C8519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D963B1-226B-4B24-8975-7DD28730789D}" type="datetimeFigureOut">
              <a:rPr lang="en-US" smtClean="0"/>
              <a:t>3/26/2020</a:t>
            </a:fld>
            <a:endParaRPr lang="en-US" dirty="0"/>
          </a:p>
        </p:txBody>
      </p:sp>
      <p:sp>
        <p:nvSpPr>
          <p:cNvPr id="4" name="Footer Placeholder 3">
            <a:extLst>
              <a:ext uri="{FF2B5EF4-FFF2-40B4-BE49-F238E27FC236}">
                <a16:creationId xmlns:a16="http://schemas.microsoft.com/office/drawing/2014/main" id="{C1BCE577-AAC9-4588-9221-506DA251D4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9921CD-9C42-44C5-B535-5F5FA40227C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FA9CF0-FE85-40E5-A3E4-9D8D4A205BC2}" type="slidenum">
              <a:rPr lang="en-US" smtClean="0"/>
              <a:t>‹#›</a:t>
            </a:fld>
            <a:endParaRPr lang="en-US" dirty="0"/>
          </a:p>
        </p:txBody>
      </p:sp>
    </p:spTree>
    <p:extLst>
      <p:ext uri="{BB962C8B-B14F-4D97-AF65-F5344CB8AC3E}">
        <p14:creationId xmlns:p14="http://schemas.microsoft.com/office/powerpoint/2010/main" val="140967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0BE83-1F76-412F-817F-6B87541A62B7}" type="datetimeFigureOut">
              <a:rPr lang="en-US" smtClean="0"/>
              <a:t>3/26/2020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54AA9-D1C5-4A71-8BC1-393246244DDE}" type="slidenum">
              <a:rPr lang="en-US" smtClean="0"/>
              <a:t>‹#›</a:t>
            </a:fld>
            <a:endParaRPr lang="en-US" dirty="0"/>
          </a:p>
        </p:txBody>
      </p:sp>
    </p:spTree>
    <p:extLst>
      <p:ext uri="{BB962C8B-B14F-4D97-AF65-F5344CB8AC3E}">
        <p14:creationId xmlns:p14="http://schemas.microsoft.com/office/powerpoint/2010/main" val="134120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1</a:t>
            </a:fld>
            <a:endParaRPr lang="en-US" dirty="0"/>
          </a:p>
        </p:txBody>
      </p:sp>
    </p:spTree>
    <p:extLst>
      <p:ext uri="{BB962C8B-B14F-4D97-AF65-F5344CB8AC3E}">
        <p14:creationId xmlns:p14="http://schemas.microsoft.com/office/powerpoint/2010/main" val="16100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2</a:t>
            </a:fld>
            <a:endParaRPr lang="en-US" dirty="0"/>
          </a:p>
        </p:txBody>
      </p:sp>
    </p:spTree>
    <p:extLst>
      <p:ext uri="{BB962C8B-B14F-4D97-AF65-F5344CB8AC3E}">
        <p14:creationId xmlns:p14="http://schemas.microsoft.com/office/powerpoint/2010/main" val="2570254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3</a:t>
            </a:fld>
            <a:endParaRPr lang="en-US" dirty="0"/>
          </a:p>
        </p:txBody>
      </p:sp>
    </p:spTree>
    <p:extLst>
      <p:ext uri="{BB962C8B-B14F-4D97-AF65-F5344CB8AC3E}">
        <p14:creationId xmlns:p14="http://schemas.microsoft.com/office/powerpoint/2010/main" val="1435338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5</a:t>
            </a:fld>
            <a:endParaRPr lang="en-US" dirty="0"/>
          </a:p>
        </p:txBody>
      </p:sp>
    </p:spTree>
    <p:extLst>
      <p:ext uri="{BB962C8B-B14F-4D97-AF65-F5344CB8AC3E}">
        <p14:creationId xmlns:p14="http://schemas.microsoft.com/office/powerpoint/2010/main" val="614333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3/26/2020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3/26/2020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3/26/2020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3/26/2020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3/26/2020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3/26/2020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3/26/2020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3/26/2020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3/26/2020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3/26/2020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3/26/2020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3/26/2020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5kvqWzG9pEM?feature=oembed" TargetMode="External"/><Relationship Id="rId5" Type="http://schemas.openxmlformats.org/officeDocument/2006/relationships/image" Target="../media/image11.jpeg"/><Relationship Id="rId4" Type="http://schemas.openxmlformats.org/officeDocument/2006/relationships/image" Target="../media/image2.bm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bmp"/><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3BFCDB3-13C4-4D69-848D-3F1F4D6B8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C2B9599-6E7A-4DD2-B13A-B4F68A135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E377648-1ED1-4112-805B-16C14CE99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Rectangle 29">
            <a:extLst>
              <a:ext uri="{FF2B5EF4-FFF2-40B4-BE49-F238E27FC236}">
                <a16:creationId xmlns:a16="http://schemas.microsoft.com/office/drawing/2014/main" id="{D63B59CB-289C-4850-A932-358B9E412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pic>
        <p:nvPicPr>
          <p:cNvPr id="19" name="Picture 18" descr="Cactus">
            <a:extLst>
              <a:ext uri="{FF2B5EF4-FFF2-40B4-BE49-F238E27FC236}">
                <a16:creationId xmlns:a16="http://schemas.microsoft.com/office/drawing/2014/main" id="{CA6895E3-C8BD-4010-B9E7-E43BA3DCF21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86" r="1" b="1"/>
          <a:stretch/>
        </p:blipFill>
        <p:spPr>
          <a:xfrm>
            <a:off x="981201" y="971344"/>
            <a:ext cx="6233513" cy="4915313"/>
          </a:xfrm>
          <a:prstGeom prst="rect">
            <a:avLst/>
          </a:prstGeom>
        </p:spPr>
      </p:pic>
      <p:sp>
        <p:nvSpPr>
          <p:cNvPr id="32" name="Rectangle 31">
            <a:extLst>
              <a:ext uri="{FF2B5EF4-FFF2-40B4-BE49-F238E27FC236}">
                <a16:creationId xmlns:a16="http://schemas.microsoft.com/office/drawing/2014/main" id="{98867647-07B7-4265-832F-DE0E80979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516AC468-2C3D-4337-A9A2-81175F6D54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73262-74DB-4FD1-9625-E4616CF01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9F3D15D-CB95-47AD-87F5-9CFF84F61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90EC3D-482A-4E73-B198-E8341A0D0973}"/>
              </a:ext>
            </a:extLst>
          </p:cNvPr>
          <p:cNvSpPr>
            <a:spLocks noGrp="1"/>
          </p:cNvSpPr>
          <p:nvPr>
            <p:ph type="ctrTitle"/>
          </p:nvPr>
        </p:nvSpPr>
        <p:spPr>
          <a:xfrm>
            <a:off x="8195915" y="1810139"/>
            <a:ext cx="3996085" cy="1690690"/>
          </a:xfrm>
        </p:spPr>
        <p:txBody>
          <a:bodyPr>
            <a:normAutofit/>
          </a:bodyPr>
          <a:lstStyle/>
          <a:p>
            <a:r>
              <a:rPr lang="en-US" sz="3600" dirty="0">
                <a:solidFill>
                  <a:srgbClr val="FFFFFF"/>
                </a:solidFill>
              </a:rPr>
              <a:t>The chemistry </a:t>
            </a:r>
            <a:br>
              <a:rPr lang="en-US" sz="3600" dirty="0">
                <a:solidFill>
                  <a:srgbClr val="FFFFFF"/>
                </a:solidFill>
              </a:rPr>
            </a:br>
            <a:r>
              <a:rPr lang="en-US" sz="3600" dirty="0">
                <a:solidFill>
                  <a:srgbClr val="FFFFFF"/>
                </a:solidFill>
              </a:rPr>
              <a:t>of </a:t>
            </a:r>
            <a:br>
              <a:rPr lang="en-US" sz="3600" dirty="0">
                <a:solidFill>
                  <a:srgbClr val="FFFFFF"/>
                </a:solidFill>
              </a:rPr>
            </a:br>
            <a:r>
              <a:rPr lang="en-US" sz="3600" dirty="0">
                <a:solidFill>
                  <a:srgbClr val="FFFFFF"/>
                </a:solidFill>
              </a:rPr>
              <a:t>photosynthesis</a:t>
            </a:r>
          </a:p>
        </p:txBody>
      </p:sp>
      <p:sp>
        <p:nvSpPr>
          <p:cNvPr id="7" name="Subtitle 6">
            <a:extLst>
              <a:ext uri="{FF2B5EF4-FFF2-40B4-BE49-F238E27FC236}">
                <a16:creationId xmlns:a16="http://schemas.microsoft.com/office/drawing/2014/main" id="{2048EE7C-B77F-4E59-88A7-DD66337BB69C}"/>
              </a:ext>
            </a:extLst>
          </p:cNvPr>
          <p:cNvSpPr>
            <a:spLocks noGrp="1"/>
          </p:cNvSpPr>
          <p:nvPr>
            <p:ph type="subTitle" idx="1"/>
          </p:nvPr>
        </p:nvSpPr>
        <p:spPr>
          <a:xfrm>
            <a:off x="8560023" y="3749427"/>
            <a:ext cx="3238829" cy="1496816"/>
          </a:xfrm>
        </p:spPr>
        <p:txBody>
          <a:bodyPr>
            <a:normAutofit lnSpcReduction="10000"/>
          </a:bodyPr>
          <a:lstStyle/>
          <a:p>
            <a:r>
              <a:rPr lang="en-US" sz="2400" dirty="0">
                <a:solidFill>
                  <a:srgbClr val="FFFFFF"/>
                </a:solidFill>
              </a:rPr>
              <a:t>Basic Introduction to the Chemical Equation for Photosynthesis</a:t>
            </a:r>
          </a:p>
        </p:txBody>
      </p:sp>
    </p:spTree>
    <p:extLst>
      <p:ext uri="{BB962C8B-B14F-4D97-AF65-F5344CB8AC3E}">
        <p14:creationId xmlns:p14="http://schemas.microsoft.com/office/powerpoint/2010/main" val="7557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7">
            <a:extLst>
              <a:ext uri="{FF2B5EF4-FFF2-40B4-BE49-F238E27FC236}">
                <a16:creationId xmlns:a16="http://schemas.microsoft.com/office/drawing/2014/main" id="{F9C9470D-F677-4F4D-91C6-DDAAFB41E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2" descr="Close up leaves">
            <a:extLst>
              <a:ext uri="{FF2B5EF4-FFF2-40B4-BE49-F238E27FC236}">
                <a16:creationId xmlns:a16="http://schemas.microsoft.com/office/drawing/2014/main" id="{C542C31E-A9A6-4196-9C15-D9E26F2B217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9091" t="909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29">
            <a:extLst>
              <a:ext uri="{FF2B5EF4-FFF2-40B4-BE49-F238E27FC236}">
                <a16:creationId xmlns:a16="http://schemas.microsoft.com/office/drawing/2014/main" id="{BF9DC97C-B63C-41D6-923D-44FF13CF2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89D35CC7-2F55-4CD1-8570-56ADF4255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solidFill>
            <a:schemeClr val="tx2">
              <a:alpha val="90000"/>
            </a:schemeClr>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850B972-0B7A-40CD-9E79-07E8A87AB03C}"/>
              </a:ext>
            </a:extLst>
          </p:cNvPr>
          <p:cNvSpPr>
            <a:spLocks noGrp="1"/>
          </p:cNvSpPr>
          <p:nvPr>
            <p:ph type="title"/>
          </p:nvPr>
        </p:nvSpPr>
        <p:spPr>
          <a:xfrm>
            <a:off x="4716379" y="642594"/>
            <a:ext cx="6747309" cy="1371600"/>
          </a:xfrm>
        </p:spPr>
        <p:txBody>
          <a:bodyPr>
            <a:normAutofit/>
          </a:bodyPr>
          <a:lstStyle/>
          <a:p>
            <a:pPr algn="ctr">
              <a:tabLst>
                <a:tab pos="4119563" algn="l"/>
              </a:tabLst>
            </a:pPr>
            <a:r>
              <a:rPr lang="en-US" dirty="0">
                <a:solidFill>
                  <a:schemeClr val="bg1"/>
                </a:solidFill>
              </a:rPr>
              <a:t>Today’s Tasks:</a:t>
            </a:r>
          </a:p>
        </p:txBody>
      </p:sp>
      <p:graphicFrame>
        <p:nvGraphicFramePr>
          <p:cNvPr id="9" name="Content Placeholder 8" descr="Smart Art Icons">
            <a:extLst>
              <a:ext uri="{FF2B5EF4-FFF2-40B4-BE49-F238E27FC236}">
                <a16:creationId xmlns:a16="http://schemas.microsoft.com/office/drawing/2014/main" id="{8FF6EDB8-0D3A-4193-BDFE-DD56CEA7DAB2}"/>
              </a:ext>
            </a:extLst>
          </p:cNvPr>
          <p:cNvGraphicFramePr>
            <a:graphicFrameLocks noGrp="1"/>
          </p:cNvGraphicFramePr>
          <p:nvPr>
            <p:ph idx="1"/>
            <p:extLst>
              <p:ext uri="{D42A27DB-BD31-4B8C-83A1-F6EECF244321}">
                <p14:modId xmlns:p14="http://schemas.microsoft.com/office/powerpoint/2010/main" val="2661826330"/>
              </p:ext>
            </p:extLst>
          </p:nvPr>
        </p:nvGraphicFramePr>
        <p:xfrm>
          <a:off x="4716378" y="2103120"/>
          <a:ext cx="6747310" cy="3931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67954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763E74-B111-4F0A-990A-DC546EDB60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9261977-BEC4-4705-BB60-C4C0C74711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Rectangle 14">
            <a:extLst>
              <a:ext uri="{FF2B5EF4-FFF2-40B4-BE49-F238E27FC236}">
                <a16:creationId xmlns:a16="http://schemas.microsoft.com/office/drawing/2014/main" id="{E61F1EFE-E608-4FCB-8DBB-12FA3AC1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43" y="643464"/>
            <a:ext cx="6909336" cy="5571072"/>
          </a:xfrm>
          <a:prstGeom prst="rect">
            <a:avLst/>
          </a:prstGeom>
          <a:ln w="6350" cap="flat" cmpd="sng" algn="ctr">
            <a:noFill/>
            <a:prstDash val="solid"/>
          </a:ln>
          <a:effectLst>
            <a:outerShdw blurRad="50800" algn="ctr" rotWithShape="0">
              <a:prstClr val="black">
                <a:alpha val="66000"/>
              </a:prstClr>
            </a:outerShdw>
            <a:softEdge rad="0"/>
          </a:effectLst>
        </p:spPr>
      </p:sp>
      <p:sp useBgFill="1">
        <p:nvSpPr>
          <p:cNvPr id="17" name="Rectangle 16">
            <a:extLst>
              <a:ext uri="{FF2B5EF4-FFF2-40B4-BE49-F238E27FC236}">
                <a16:creationId xmlns:a16="http://schemas.microsoft.com/office/drawing/2014/main" id="{4C7DD595-7EA3-45FF-B181-2B606353F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071" y="809244"/>
            <a:ext cx="6583680" cy="5239512"/>
          </a:xfrm>
          <a:prstGeom prst="rect">
            <a:avLst/>
          </a:prstGeom>
          <a:ln w="6350" cap="sq" cmpd="sng" algn="ctr">
            <a:solidFill>
              <a:schemeClr val="tx1">
                <a:lumMod val="65000"/>
                <a:lumOff val="35000"/>
              </a:schemeClr>
            </a:solidFill>
            <a:prstDash val="solid"/>
            <a:miter lim="800000"/>
          </a:ln>
          <a:effectLst/>
        </p:spPr>
      </p:sp>
      <p:sp>
        <p:nvSpPr>
          <p:cNvPr id="19" name="Rectangle 18">
            <a:extLst>
              <a:ext uri="{FF2B5EF4-FFF2-40B4-BE49-F238E27FC236}">
                <a16:creationId xmlns:a16="http://schemas.microsoft.com/office/drawing/2014/main" id="{848B10FE-6408-43F6-9A62-B98F2DB0F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6971" y="-1"/>
            <a:ext cx="4025029" cy="6858000"/>
          </a:xfrm>
          <a:prstGeom prst="rect">
            <a:avLst/>
          </a:prstGeom>
          <a:blipFill dpi="0" rotWithShape="1">
            <a:blip r:embed="rId4">
              <a:alphaModFix amt="1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F3F6C66-D6D7-4A72-9928-967AEA400766}"/>
              </a:ext>
            </a:extLst>
          </p:cNvPr>
          <p:cNvSpPr>
            <a:spLocks noGrp="1"/>
          </p:cNvSpPr>
          <p:nvPr>
            <p:ph type="title"/>
          </p:nvPr>
        </p:nvSpPr>
        <p:spPr>
          <a:xfrm>
            <a:off x="8214222" y="643465"/>
            <a:ext cx="3861493" cy="5571071"/>
          </a:xfrm>
        </p:spPr>
        <p:txBody>
          <a:bodyPr>
            <a:normAutofit fontScale="90000"/>
          </a:bodyPr>
          <a:lstStyle/>
          <a:p>
            <a:pPr algn="ctr"/>
            <a:r>
              <a:rPr lang="en-US" sz="3100" b="1" dirty="0">
                <a:solidFill>
                  <a:srgbClr val="FFFFFF"/>
                </a:solidFill>
                <a:effectLst>
                  <a:outerShdw blurRad="38100" dist="38100" dir="2700000" algn="tl">
                    <a:srgbClr val="000000">
                      <a:alpha val="43137"/>
                    </a:srgbClr>
                  </a:outerShdw>
                </a:effectLst>
              </a:rPr>
              <a:t>Watch this </a:t>
            </a:r>
            <a:br>
              <a:rPr lang="en-US" sz="3100" b="1" dirty="0">
                <a:solidFill>
                  <a:srgbClr val="FFFFFF"/>
                </a:solidFill>
                <a:effectLst>
                  <a:outerShdw blurRad="38100" dist="38100" dir="2700000" algn="tl">
                    <a:srgbClr val="000000">
                      <a:alpha val="43137"/>
                    </a:srgbClr>
                  </a:outerShdw>
                </a:effectLst>
              </a:rPr>
            </a:br>
            <a:r>
              <a:rPr lang="en-US" sz="3100" b="1" dirty="0">
                <a:solidFill>
                  <a:srgbClr val="FFFFFF"/>
                </a:solidFill>
                <a:effectLst>
                  <a:outerShdw blurRad="38100" dist="38100" dir="2700000" algn="tl">
                    <a:srgbClr val="000000">
                      <a:alpha val="43137"/>
                    </a:srgbClr>
                  </a:outerShdw>
                </a:effectLst>
              </a:rPr>
              <a:t>video and take notes using the following note-taking strategy:</a:t>
            </a:r>
            <a:br>
              <a:rPr lang="en-US" sz="2800" b="1" dirty="0">
                <a:solidFill>
                  <a:srgbClr val="FFFFFF"/>
                </a:solidFill>
                <a:effectLst>
                  <a:outerShdw blurRad="38100" dist="38100" dir="2700000" algn="tl">
                    <a:srgbClr val="000000">
                      <a:alpha val="43137"/>
                    </a:srgbClr>
                  </a:outerShdw>
                </a:effectLst>
              </a:rPr>
            </a:br>
            <a:br>
              <a:rPr lang="en-US" sz="2800" b="1" dirty="0">
                <a:solidFill>
                  <a:srgbClr val="FFFFFF"/>
                </a:solidFill>
                <a:effectLst>
                  <a:outerShdw blurRad="38100" dist="38100" dir="2700000" algn="tl">
                    <a:srgbClr val="000000">
                      <a:alpha val="43137"/>
                    </a:srgbClr>
                  </a:outerShdw>
                </a:effectLst>
              </a:rPr>
            </a:br>
            <a:r>
              <a:rPr lang="en-US" sz="2800" b="1" dirty="0">
                <a:solidFill>
                  <a:srgbClr val="FFFFFF"/>
                </a:solidFill>
                <a:effectLst>
                  <a:outerShdw blurRad="38100" dist="38100" dir="2700000" algn="tl">
                    <a:srgbClr val="000000">
                      <a:alpha val="43137"/>
                    </a:srgbClr>
                  </a:outerShdw>
                </a:effectLst>
              </a:rPr>
              <a:t>  Watch the video for 30 seconds, then stop it to take notes on what you remember.</a:t>
            </a:r>
            <a:br>
              <a:rPr lang="en-US" sz="2800" b="1" dirty="0">
                <a:solidFill>
                  <a:srgbClr val="FFFFFF"/>
                </a:solidFill>
                <a:effectLst>
                  <a:outerShdw blurRad="38100" dist="38100" dir="2700000" algn="tl">
                    <a:srgbClr val="000000">
                      <a:alpha val="43137"/>
                    </a:srgbClr>
                  </a:outerShdw>
                </a:effectLst>
              </a:rPr>
            </a:br>
            <a:br>
              <a:rPr lang="en-US" sz="1800" b="1" dirty="0">
                <a:solidFill>
                  <a:srgbClr val="FFFFFF"/>
                </a:solidFill>
                <a:effectLst>
                  <a:outerShdw blurRad="38100" dist="38100" dir="2700000" algn="tl">
                    <a:srgbClr val="000000">
                      <a:alpha val="43137"/>
                    </a:srgbClr>
                  </a:outerShdw>
                </a:effectLst>
              </a:rPr>
            </a:br>
            <a:r>
              <a:rPr lang="en-US" sz="2800" b="1" dirty="0">
                <a:solidFill>
                  <a:srgbClr val="FFFFFF"/>
                </a:solidFill>
                <a:effectLst>
                  <a:outerShdw blurRad="38100" dist="38100" dir="2700000" algn="tl">
                    <a:srgbClr val="000000">
                      <a:alpha val="43137"/>
                    </a:srgbClr>
                  </a:outerShdw>
                </a:effectLst>
              </a:rPr>
              <a:t>Repeat this strategy to the end of the video.</a:t>
            </a:r>
            <a:br>
              <a:rPr lang="en-US" sz="2800" b="1" dirty="0">
                <a:solidFill>
                  <a:srgbClr val="FFFFFF"/>
                </a:solidFill>
                <a:effectLst>
                  <a:outerShdw blurRad="38100" dist="38100" dir="2700000" algn="tl">
                    <a:srgbClr val="000000">
                      <a:alpha val="43137"/>
                    </a:srgbClr>
                  </a:outerShdw>
                </a:effectLst>
              </a:rPr>
            </a:br>
            <a:br>
              <a:rPr lang="en-US" sz="1800" b="1" dirty="0">
                <a:solidFill>
                  <a:srgbClr val="FFFFFF"/>
                </a:solidFill>
                <a:effectLst>
                  <a:outerShdw blurRad="38100" dist="38100" dir="2700000" algn="tl">
                    <a:srgbClr val="000000">
                      <a:alpha val="43137"/>
                    </a:srgbClr>
                  </a:outerShdw>
                </a:effectLst>
              </a:rPr>
            </a:br>
            <a:r>
              <a:rPr lang="en-US" sz="2800" b="1" dirty="0">
                <a:solidFill>
                  <a:srgbClr val="FFFFFF"/>
                </a:solidFill>
                <a:effectLst>
                  <a:outerShdw blurRad="38100" dist="38100" dir="2700000" algn="tl">
                    <a:srgbClr val="000000">
                      <a:alpha val="43137"/>
                    </a:srgbClr>
                  </a:outerShdw>
                </a:effectLst>
              </a:rPr>
              <a:t> Write down questions if you are confused about what you watched.</a:t>
            </a:r>
            <a:br>
              <a:rPr lang="en-US" sz="2800" b="1" dirty="0">
                <a:solidFill>
                  <a:srgbClr val="FFFFFF"/>
                </a:solidFill>
                <a:effectLst>
                  <a:outerShdw blurRad="38100" dist="38100" dir="2700000" algn="tl">
                    <a:srgbClr val="000000">
                      <a:alpha val="43137"/>
                    </a:srgbClr>
                  </a:outerShdw>
                </a:effectLst>
              </a:rPr>
            </a:br>
            <a:br>
              <a:rPr lang="en-US" sz="1800" b="1" dirty="0">
                <a:solidFill>
                  <a:srgbClr val="FFFFFF"/>
                </a:solidFill>
                <a:effectLst>
                  <a:outerShdw blurRad="38100" dist="38100" dir="2700000" algn="tl">
                    <a:srgbClr val="000000">
                      <a:alpha val="43137"/>
                    </a:srgbClr>
                  </a:outerShdw>
                </a:effectLst>
              </a:rPr>
            </a:br>
            <a:r>
              <a:rPr lang="en-US" sz="2800" b="1" dirty="0">
                <a:solidFill>
                  <a:srgbClr val="FFFFFF"/>
                </a:solidFill>
                <a:effectLst>
                  <a:outerShdw blurRad="38100" dist="38100" dir="2700000" algn="tl">
                    <a:srgbClr val="000000">
                      <a:alpha val="43137"/>
                    </a:srgbClr>
                  </a:outerShdw>
                </a:effectLst>
              </a:rPr>
              <a:t> Go to the next slide.</a:t>
            </a:r>
          </a:p>
        </p:txBody>
      </p:sp>
      <p:sp>
        <p:nvSpPr>
          <p:cNvPr id="5" name="TextBox 4">
            <a:extLst>
              <a:ext uri="{FF2B5EF4-FFF2-40B4-BE49-F238E27FC236}">
                <a16:creationId xmlns:a16="http://schemas.microsoft.com/office/drawing/2014/main" id="{2EE693FD-5D7D-4A97-94F3-292343A4EF1E}"/>
              </a:ext>
            </a:extLst>
          </p:cNvPr>
          <p:cNvSpPr txBox="1"/>
          <p:nvPr/>
        </p:nvSpPr>
        <p:spPr>
          <a:xfrm>
            <a:off x="853417" y="895738"/>
            <a:ext cx="6488987" cy="400110"/>
          </a:xfrm>
          <a:prstGeom prst="rect">
            <a:avLst/>
          </a:prstGeom>
          <a:noFill/>
        </p:spPr>
        <p:txBody>
          <a:bodyPr wrap="square" rtlCol="0">
            <a:spAutoFit/>
          </a:bodyPr>
          <a:lstStyle/>
          <a:p>
            <a:r>
              <a:rPr lang="en-US" sz="2000" b="1" dirty="0"/>
              <a:t>Introduction to Photosynthesis and Global Warming</a:t>
            </a:r>
          </a:p>
        </p:txBody>
      </p:sp>
      <p:pic>
        <p:nvPicPr>
          <p:cNvPr id="7" name="Online Media 6" title="Introduction to Photosynthesis and Global Warming">
            <a:hlinkClick r:id="" action="ppaction://media"/>
            <a:extLst>
              <a:ext uri="{FF2B5EF4-FFF2-40B4-BE49-F238E27FC236}">
                <a16:creationId xmlns:a16="http://schemas.microsoft.com/office/drawing/2014/main" id="{D0AA2D58-4B29-4B4F-B0BD-481EAF8F1BF9}"/>
              </a:ext>
            </a:extLst>
          </p:cNvPr>
          <p:cNvPicPr>
            <a:picLocks noRot="1" noChangeAspect="1"/>
          </p:cNvPicPr>
          <p:nvPr>
            <a:videoFile r:link="rId1"/>
          </p:nvPr>
        </p:nvPicPr>
        <p:blipFill>
          <a:blip r:embed="rId5"/>
          <a:stretch>
            <a:fillRect/>
          </a:stretch>
        </p:blipFill>
        <p:spPr>
          <a:xfrm>
            <a:off x="805976" y="1714499"/>
            <a:ext cx="6572900" cy="3697256"/>
          </a:xfrm>
          <a:prstGeom prst="rect">
            <a:avLst/>
          </a:prstGeom>
        </p:spPr>
      </p:pic>
    </p:spTree>
    <p:extLst>
      <p:ext uri="{BB962C8B-B14F-4D97-AF65-F5344CB8AC3E}">
        <p14:creationId xmlns:p14="http://schemas.microsoft.com/office/powerpoint/2010/main" val="41127729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46F7D-4E53-48AA-8F98-D0B7B9A5382F}"/>
              </a:ext>
            </a:extLst>
          </p:cNvPr>
          <p:cNvSpPr>
            <a:spLocks noGrp="1"/>
          </p:cNvSpPr>
          <p:nvPr>
            <p:ph type="title"/>
          </p:nvPr>
        </p:nvSpPr>
        <p:spPr>
          <a:xfrm>
            <a:off x="9259078" y="4013718"/>
            <a:ext cx="2430780" cy="1645920"/>
          </a:xfrm>
        </p:spPr>
        <p:txBody>
          <a:bodyPr>
            <a:normAutofit fontScale="90000"/>
          </a:bodyPr>
          <a:lstStyle/>
          <a:p>
            <a:pPr algn="ctr"/>
            <a:r>
              <a:rPr lang="en-US" b="1" dirty="0"/>
              <a:t>Video Questions:</a:t>
            </a:r>
            <a:br>
              <a:rPr lang="en-US" dirty="0"/>
            </a:br>
            <a:br>
              <a:rPr lang="en-US" dirty="0"/>
            </a:br>
            <a:r>
              <a:rPr lang="en-US" dirty="0"/>
              <a:t> Answer the questions in your notebook, on a piece of paper, or in a Word document on your computer</a:t>
            </a:r>
          </a:p>
        </p:txBody>
      </p:sp>
      <p:sp>
        <p:nvSpPr>
          <p:cNvPr id="3" name="Content Placeholder 2">
            <a:extLst>
              <a:ext uri="{FF2B5EF4-FFF2-40B4-BE49-F238E27FC236}">
                <a16:creationId xmlns:a16="http://schemas.microsoft.com/office/drawing/2014/main" id="{3B1D0A55-E4AD-4076-BB01-0D1AD08B70DC}"/>
              </a:ext>
            </a:extLst>
          </p:cNvPr>
          <p:cNvSpPr>
            <a:spLocks noGrp="1"/>
          </p:cNvSpPr>
          <p:nvPr>
            <p:ph idx="1"/>
          </p:nvPr>
        </p:nvSpPr>
        <p:spPr>
          <a:xfrm>
            <a:off x="769066" y="643957"/>
            <a:ext cx="7562850" cy="4793281"/>
          </a:xfrm>
        </p:spPr>
        <p:txBody>
          <a:bodyPr>
            <a:normAutofit fontScale="92500"/>
          </a:bodyPr>
          <a:lstStyle/>
          <a:p>
            <a:pPr marL="0" indent="0">
              <a:buNone/>
            </a:pPr>
            <a:r>
              <a:rPr lang="en-US" sz="2400" b="1" dirty="0"/>
              <a:t>Answer these questions </a:t>
            </a:r>
            <a:r>
              <a:rPr lang="en-US" sz="2400" dirty="0"/>
              <a:t>about the video to show your learning:</a:t>
            </a:r>
          </a:p>
          <a:p>
            <a:pPr marL="457200" indent="-457200">
              <a:spcBef>
                <a:spcPts val="1200"/>
              </a:spcBef>
              <a:buFont typeface="+mj-lt"/>
              <a:buAutoNum type="arabicPeriod"/>
            </a:pPr>
            <a:r>
              <a:rPr lang="en-US" sz="2400" dirty="0"/>
              <a:t>What is the </a:t>
            </a:r>
            <a:r>
              <a:rPr lang="en-US" sz="2400" u="sng" dirty="0"/>
              <a:t>chemical equation</a:t>
            </a:r>
            <a:r>
              <a:rPr lang="en-US" sz="2400" dirty="0"/>
              <a:t> for photosynthesis (in other words, what are the inputs and outputs for this process)?</a:t>
            </a:r>
          </a:p>
          <a:p>
            <a:pPr marL="457200" indent="-457200">
              <a:spcBef>
                <a:spcPts val="1200"/>
              </a:spcBef>
              <a:buFont typeface="+mj-lt"/>
              <a:buAutoNum type="arabicPeriod"/>
            </a:pPr>
            <a:r>
              <a:rPr lang="en-US" sz="2400" dirty="0"/>
              <a:t>Identify which inputs and outputs of the chemical equation are </a:t>
            </a:r>
            <a:r>
              <a:rPr lang="en-US" sz="2400" u="sng" dirty="0"/>
              <a:t>matter</a:t>
            </a:r>
            <a:r>
              <a:rPr lang="en-US" sz="2400" dirty="0"/>
              <a:t>, and which are </a:t>
            </a:r>
            <a:r>
              <a:rPr lang="en-US" sz="2400" u="sng" dirty="0"/>
              <a:t>energy</a:t>
            </a:r>
            <a:r>
              <a:rPr lang="en-US" sz="2400" dirty="0"/>
              <a:t>.</a:t>
            </a:r>
          </a:p>
          <a:p>
            <a:pPr marL="457200" indent="-457200">
              <a:spcBef>
                <a:spcPts val="1200"/>
              </a:spcBef>
              <a:buFont typeface="+mj-lt"/>
              <a:buAutoNum type="arabicPeriod"/>
            </a:pPr>
            <a:r>
              <a:rPr lang="en-US" sz="2400" dirty="0"/>
              <a:t>What are the </a:t>
            </a:r>
            <a:r>
              <a:rPr lang="en-US" sz="2400" u="sng" dirty="0"/>
              <a:t>pigment-containing structures</a:t>
            </a:r>
            <a:r>
              <a:rPr lang="en-US" sz="2400" dirty="0"/>
              <a:t> that plants use to absorb the energy from sunlight?</a:t>
            </a:r>
          </a:p>
          <a:p>
            <a:pPr marL="457200" indent="-457200">
              <a:spcBef>
                <a:spcPts val="1200"/>
              </a:spcBef>
              <a:buFont typeface="+mj-lt"/>
              <a:buAutoNum type="arabicPeriod"/>
            </a:pPr>
            <a:r>
              <a:rPr lang="en-US" sz="2400" dirty="0"/>
              <a:t>How can you represent this new information in a drawing (as that is your next task!)? Go to the next slide…</a:t>
            </a:r>
          </a:p>
        </p:txBody>
      </p:sp>
      <p:pic>
        <p:nvPicPr>
          <p:cNvPr id="6" name="Picture 5">
            <a:extLst>
              <a:ext uri="{FF2B5EF4-FFF2-40B4-BE49-F238E27FC236}">
                <a16:creationId xmlns:a16="http://schemas.microsoft.com/office/drawing/2014/main" id="{6FE94D35-18BF-4A2F-A3D4-3BB4EFBCAE7B}"/>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Lst>
          </a:blip>
          <a:srcRect t="48889" b="42796"/>
          <a:stretch/>
        </p:blipFill>
        <p:spPr>
          <a:xfrm>
            <a:off x="458427" y="5515951"/>
            <a:ext cx="8184128" cy="884903"/>
          </a:xfrm>
          <a:prstGeom prst="rect">
            <a:avLst/>
          </a:prstGeom>
        </p:spPr>
      </p:pic>
    </p:spTree>
    <p:extLst>
      <p:ext uri="{BB962C8B-B14F-4D97-AF65-F5344CB8AC3E}">
        <p14:creationId xmlns:p14="http://schemas.microsoft.com/office/powerpoint/2010/main" val="270845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6FF3823-BBAD-4D28-B6DB-E416E2409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3">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E20F056-0FFD-4EE9-BDCB-8963C7F8B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8" name="Rectangle 17">
            <a:extLst>
              <a:ext uri="{FF2B5EF4-FFF2-40B4-BE49-F238E27FC236}">
                <a16:creationId xmlns:a16="http://schemas.microsoft.com/office/drawing/2014/main" id="{87507ED7-71D7-4B95-8D4F-7B3E18623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9525" cap="sq" cmpd="sng" algn="ctr">
            <a:noFill/>
            <a:prstDash val="solid"/>
            <a:miter lim="800000"/>
          </a:ln>
          <a:effectLst/>
        </p:spPr>
      </p:sp>
      <p:grpSp>
        <p:nvGrpSpPr>
          <p:cNvPr id="20" name="Group 19">
            <a:extLst>
              <a:ext uri="{FF2B5EF4-FFF2-40B4-BE49-F238E27FC236}">
                <a16:creationId xmlns:a16="http://schemas.microsoft.com/office/drawing/2014/main" id="{AA38E6D2-F0D9-4B69-ABEB-EB70412E8C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35880" y="1267730"/>
            <a:ext cx="1920240" cy="731520"/>
            <a:chOff x="4828372" y="1267730"/>
            <a:chExt cx="2227748" cy="731520"/>
          </a:xfrm>
        </p:grpSpPr>
        <p:sp>
          <p:nvSpPr>
            <p:cNvPr id="21" name="Rectangle 20">
              <a:extLst>
                <a:ext uri="{FF2B5EF4-FFF2-40B4-BE49-F238E27FC236}">
                  <a16:creationId xmlns:a16="http://schemas.microsoft.com/office/drawing/2014/main" id="{025EA075-7728-48F3-B18E-92389160D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22" name="Group 21">
              <a:extLst>
                <a:ext uri="{FF2B5EF4-FFF2-40B4-BE49-F238E27FC236}">
                  <a16:creationId xmlns:a16="http://schemas.microsoft.com/office/drawing/2014/main" id="{1115E6AD-1E2A-40FE-B424-56271D8A89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3" name="Straight Connector 22">
                <a:extLst>
                  <a:ext uri="{FF2B5EF4-FFF2-40B4-BE49-F238E27FC236}">
                    <a16:creationId xmlns:a16="http://schemas.microsoft.com/office/drawing/2014/main" id="{D2CFBBA0-D70F-4068-8385-B020EA21AA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963F62F-FFD6-43CD-BE0D-00770BB97C0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5688F4-0BFA-49D0-92B0-84CBE5508B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grpSp>
      <p:pic>
        <p:nvPicPr>
          <p:cNvPr id="9" name="Picture 8" descr="Bright Flowers">
            <a:extLst>
              <a:ext uri="{FF2B5EF4-FFF2-40B4-BE49-F238E27FC236}">
                <a16:creationId xmlns:a16="http://schemas.microsoft.com/office/drawing/2014/main" id="{E3AED392-F4FF-45D7-9A91-FD20E7E29C4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0" y="-7290"/>
            <a:ext cx="12191980" cy="6857990"/>
          </a:xfrm>
          <a:prstGeom prst="rect">
            <a:avLst/>
          </a:prstGeom>
        </p:spPr>
      </p:pic>
      <p:sp>
        <p:nvSpPr>
          <p:cNvPr id="27" name="Rectangle 26">
            <a:extLst>
              <a:ext uri="{FF2B5EF4-FFF2-40B4-BE49-F238E27FC236}">
                <a16:creationId xmlns:a16="http://schemas.microsoft.com/office/drawing/2014/main" id="{7BB58C53-AF1A-4577-9FD9-2A6A3DDEA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9" name="Rectangle 28">
            <a:extLst>
              <a:ext uri="{FF2B5EF4-FFF2-40B4-BE49-F238E27FC236}">
                <a16:creationId xmlns:a16="http://schemas.microsoft.com/office/drawing/2014/main" id="{E5F7F7DE-2DAA-4260-B379-423DEC36F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6350" cap="sq" cmpd="sng" algn="ctr">
            <a:noFill/>
            <a:prstDash val="solid"/>
            <a:miter lim="800000"/>
          </a:ln>
          <a:effectLst/>
        </p:spPr>
      </p:sp>
      <p:sp>
        <p:nvSpPr>
          <p:cNvPr id="2" name="Title 1">
            <a:extLst>
              <a:ext uri="{FF2B5EF4-FFF2-40B4-BE49-F238E27FC236}">
                <a16:creationId xmlns:a16="http://schemas.microsoft.com/office/drawing/2014/main" id="{722BAEBB-B897-4E2E-8BE7-753F1060BEA5}"/>
              </a:ext>
            </a:extLst>
          </p:cNvPr>
          <p:cNvSpPr>
            <a:spLocks noGrp="1"/>
          </p:cNvSpPr>
          <p:nvPr>
            <p:ph type="title"/>
          </p:nvPr>
        </p:nvSpPr>
        <p:spPr>
          <a:xfrm>
            <a:off x="1561697" y="2781156"/>
            <a:ext cx="9068586" cy="1883323"/>
          </a:xfrm>
        </p:spPr>
        <p:txBody>
          <a:bodyPr vert="horz" lIns="91440" tIns="45720" rIns="91440" bIns="45720" rtlCol="0" anchor="ctr">
            <a:noAutofit/>
          </a:bodyPr>
          <a:lstStyle/>
          <a:p>
            <a:r>
              <a:rPr lang="en-US" sz="2800" cap="none" dirty="0"/>
              <a:t>Create a </a:t>
            </a:r>
            <a:r>
              <a:rPr lang="en-US" sz="2800" b="1" cap="none" dirty="0"/>
              <a:t>4</a:t>
            </a:r>
            <a:r>
              <a:rPr lang="en-US" sz="2800" b="1" cap="none" baseline="30000" dirty="0"/>
              <a:t>th</a:t>
            </a:r>
            <a:r>
              <a:rPr lang="en-US" sz="2800" b="1" cap="none" dirty="0"/>
              <a:t> model iteration </a:t>
            </a:r>
            <a:r>
              <a:rPr lang="en-US" sz="2800" cap="none" dirty="0"/>
              <a:t>of how photosynthesis works, to include the unseen chemicals that occur within plant leaves (you are now drawing what happens in leaves). Use your answers from the previous questions to further develop your model. </a:t>
            </a:r>
            <a:br>
              <a:rPr lang="en-US" sz="2800" cap="none" dirty="0"/>
            </a:br>
            <a:br>
              <a:rPr lang="en-US" sz="2800" cap="none" dirty="0"/>
            </a:br>
            <a:r>
              <a:rPr lang="en-US" sz="2800" cap="none" dirty="0"/>
              <a:t>Draw this process on a piece of paper, or add on to your last model. You can draw it as a series of steps if it is easier for you to visualize.</a:t>
            </a:r>
          </a:p>
        </p:txBody>
      </p:sp>
      <p:sp>
        <p:nvSpPr>
          <p:cNvPr id="31" name="Rectangle 30">
            <a:extLst>
              <a:ext uri="{FF2B5EF4-FFF2-40B4-BE49-F238E27FC236}">
                <a16:creationId xmlns:a16="http://schemas.microsoft.com/office/drawing/2014/main" id="{3C0C984F-4779-40F8-A8DC-59DD7615B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7D5430C-DB52-4EA6-8319-C7AC4C171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166ECFA-EC1E-4CD9-A9CC-1EBFE29AB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746FE2E-3188-4CA0-96F7-21A68D1B19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906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B7C465-BD8F-4B6A-8925-267AB00CDB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FC83A0-AB98-4659-ACD5-D2185007C703}">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B3949939-2C9E-4399-80BE-3FEFB064C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{7340BBFF-5D73-4A58-91E4-5B19059037E2}tf78440441</Template>
  <TotalTime>0</TotalTime>
  <Words>338</Words>
  <Application>Microsoft Office PowerPoint</Application>
  <PresentationFormat>Widescreen</PresentationFormat>
  <Paragraphs>19</Paragraphs>
  <Slides>5</Slides>
  <Notes>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Savon</vt:lpstr>
      <vt:lpstr>The chemistry  of  photosynthesis</vt:lpstr>
      <vt:lpstr>Today’s Tasks:</vt:lpstr>
      <vt:lpstr>Watch this  video and take notes using the following note-taking strategy:    Watch the video for 30 seconds, then stop it to take notes on what you remember.  Repeat this strategy to the end of the video.   Write down questions if you are confused about what you watched.   Go to the next slide.</vt:lpstr>
      <vt:lpstr>Video Questions:   Answer the questions in your notebook, on a piece of paper, or in a Word document on your computer</vt:lpstr>
      <vt:lpstr>Create a 4th model iteration of how photosynthesis works, to include the unseen chemicals that occur within plant leaves (you are now drawing what happens in leaves). Use your answers from the previous questions to further develop your model.   Draw this process on a piece of paper, or add on to your last model. You can draw it as a series of steps if it is easier for you to visualize.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2020-03-26T22:51:31Z</dcterms:created>
  <dcterms:modified xsi:type="dcterms:W3CDTF">2020-03-27T02:38:45Z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