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5"/>
  </p:notesMasterIdLst>
  <p:sldIdLst>
    <p:sldId id="256" r:id="rId2"/>
    <p:sldId id="268" r:id="rId3"/>
    <p:sldId id="262" r:id="rId4"/>
    <p:sldId id="266" r:id="rId5"/>
    <p:sldId id="265" r:id="rId6"/>
    <p:sldId id="264" r:id="rId7"/>
    <p:sldId id="260" r:id="rId8"/>
    <p:sldId id="269" r:id="rId9"/>
    <p:sldId id="257" r:id="rId10"/>
    <p:sldId id="270" r:id="rId11"/>
    <p:sldId id="271" r:id="rId12"/>
    <p:sldId id="272"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517F2C-8382-4580-A8D1-46A53230CE5B}" type="datetimeFigureOut">
              <a:rPr lang="en-US" smtClean="0"/>
              <a:t>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123BFA-5C98-43C8-AC42-00BF2DB125C6}" type="slidenum">
              <a:rPr lang="en-US" smtClean="0"/>
              <a:t>‹#›</a:t>
            </a:fld>
            <a:endParaRPr lang="en-US"/>
          </a:p>
        </p:txBody>
      </p:sp>
    </p:spTree>
    <p:extLst>
      <p:ext uri="{BB962C8B-B14F-4D97-AF65-F5344CB8AC3E}">
        <p14:creationId xmlns:p14="http://schemas.microsoft.com/office/powerpoint/2010/main" val="3011449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123BFA-5C98-43C8-AC42-00BF2DB125C6}" type="slidenum">
              <a:rPr lang="en-US" smtClean="0"/>
              <a:t>1</a:t>
            </a:fld>
            <a:endParaRPr lang="en-US"/>
          </a:p>
        </p:txBody>
      </p:sp>
    </p:spTree>
    <p:extLst>
      <p:ext uri="{BB962C8B-B14F-4D97-AF65-F5344CB8AC3E}">
        <p14:creationId xmlns:p14="http://schemas.microsoft.com/office/powerpoint/2010/main" val="2002617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123BFA-5C98-43C8-AC42-00BF2DB125C6}" type="slidenum">
              <a:rPr lang="en-US" smtClean="0"/>
              <a:t>2</a:t>
            </a:fld>
            <a:endParaRPr lang="en-US"/>
          </a:p>
        </p:txBody>
      </p:sp>
    </p:spTree>
    <p:extLst>
      <p:ext uri="{BB962C8B-B14F-4D97-AF65-F5344CB8AC3E}">
        <p14:creationId xmlns:p14="http://schemas.microsoft.com/office/powerpoint/2010/main" val="2105322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123BFA-5C98-43C8-AC42-00BF2DB125C6}" type="slidenum">
              <a:rPr lang="en-US" smtClean="0"/>
              <a:t>8</a:t>
            </a:fld>
            <a:endParaRPr lang="en-US"/>
          </a:p>
        </p:txBody>
      </p:sp>
    </p:spTree>
    <p:extLst>
      <p:ext uri="{BB962C8B-B14F-4D97-AF65-F5344CB8AC3E}">
        <p14:creationId xmlns:p14="http://schemas.microsoft.com/office/powerpoint/2010/main" val="3630027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13A2C21D-9842-46CC-B77E-526DD2B840C8}" type="datetimeFigureOut">
              <a:rPr lang="en-US" smtClean="0"/>
              <a:t>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8BE8D-78AD-452E-9D36-252ADE82D12D}"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A2C21D-9842-46CC-B77E-526DD2B840C8}" type="datetimeFigureOut">
              <a:rPr lang="en-US" smtClean="0"/>
              <a:t>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8BE8D-78AD-452E-9D36-252ADE82D12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A2C21D-9842-46CC-B77E-526DD2B840C8}" type="datetimeFigureOut">
              <a:rPr lang="en-US" smtClean="0"/>
              <a:t>2/3/2014</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E7D8BE8D-78AD-452E-9D36-252ADE82D12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A2C21D-9842-46CC-B77E-526DD2B840C8}" type="datetimeFigureOut">
              <a:rPr lang="en-US" smtClean="0"/>
              <a:t>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8BE8D-78AD-452E-9D36-252ADE82D12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3A2C21D-9842-46CC-B77E-526DD2B840C8}" type="datetimeFigureOut">
              <a:rPr lang="en-US" smtClean="0"/>
              <a:t>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8BE8D-78AD-452E-9D36-252ADE82D12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3A2C21D-9842-46CC-B77E-526DD2B840C8}" type="datetimeFigureOut">
              <a:rPr lang="en-US" smtClean="0"/>
              <a:t>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D8BE8D-78AD-452E-9D36-252ADE82D12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3A2C21D-9842-46CC-B77E-526DD2B840C8}" type="datetimeFigureOut">
              <a:rPr lang="en-US" smtClean="0"/>
              <a:t>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D8BE8D-78AD-452E-9D36-252ADE82D12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3A2C21D-9842-46CC-B77E-526DD2B840C8}" type="datetimeFigureOut">
              <a:rPr lang="en-US" smtClean="0"/>
              <a:t>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D8BE8D-78AD-452E-9D36-252ADE82D12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A2C21D-9842-46CC-B77E-526DD2B840C8}" type="datetimeFigureOut">
              <a:rPr lang="en-US" smtClean="0"/>
              <a:t>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D8BE8D-78AD-452E-9D36-252ADE82D12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3A2C21D-9842-46CC-B77E-526DD2B840C8}" type="datetimeFigureOut">
              <a:rPr lang="en-US" smtClean="0"/>
              <a:t>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D8BE8D-78AD-452E-9D36-252ADE82D12D}"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3A2C21D-9842-46CC-B77E-526DD2B840C8}" type="datetimeFigureOut">
              <a:rPr lang="en-US" smtClean="0"/>
              <a:t>2/3/2014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E7D8BE8D-78AD-452E-9D36-252ADE82D12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3A2C21D-9842-46CC-B77E-526DD2B840C8}" type="datetimeFigureOut">
              <a:rPr lang="en-US" smtClean="0"/>
              <a:t>2/3/2014</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E7D8BE8D-78AD-452E-9D36-252ADE82D12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neuron.illinois.edu/games/tbigame/goldenhou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www.healthadvocates.info/2008/03/poor-kids-lives-are-only-half-worth.html" TargetMode="External"/><Relationship Id="rId3" Type="http://schemas.openxmlformats.org/officeDocument/2006/relationships/image" Target="../media/image3.png"/><Relationship Id="rId7" Type="http://schemas.openxmlformats.org/officeDocument/2006/relationships/hyperlink" Target="http://www.flickr.com/photos/9346632@N07/3614205726"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www.nydailynews.com/news/galleries/the_x_factor_amazing_xrays/the_x_factor_amazing_xrays.html" TargetMode="External"/><Relationship Id="rId11" Type="http://schemas.openxmlformats.org/officeDocument/2006/relationships/image" Target="../media/image6.jpeg"/><Relationship Id="rId5" Type="http://schemas.openxmlformats.org/officeDocument/2006/relationships/hyperlink" Target="http://www.streetdirectory.com/etoday/i-ve-suffered-a-head-injury-cfwcle.html" TargetMode="External"/><Relationship Id="rId10" Type="http://schemas.openxmlformats.org/officeDocument/2006/relationships/image" Target="../media/image5.png"/><Relationship Id="rId4" Type="http://schemas.openxmlformats.org/officeDocument/2006/relationships/hyperlink" Target="http://maketheconnection.net/conditions/traumatic-brain-injury?gclid=CIvngc7W7LACFeUBQAodpFgHuA" TargetMode="Externa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hyperlink" Target="http://www.healthadvocates.info/2008/03/poor-kids-lives-are-only-half-worth.html" TargetMode="External"/><Relationship Id="rId3" Type="http://schemas.openxmlformats.org/officeDocument/2006/relationships/image" Target="../media/image3.png"/><Relationship Id="rId7" Type="http://schemas.openxmlformats.org/officeDocument/2006/relationships/hyperlink" Target="http://www.flickr.com/photos/9346632@N07/3614205726"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www.nydailynews.com/news/galleries/the_x_factor_amazing_xrays/the_x_factor_amazing_xrays.html" TargetMode="External"/><Relationship Id="rId11" Type="http://schemas.openxmlformats.org/officeDocument/2006/relationships/image" Target="../media/image6.jpeg"/><Relationship Id="rId5" Type="http://schemas.openxmlformats.org/officeDocument/2006/relationships/hyperlink" Target="http://www.streetdirectory.com/etoday/i-ve-suffered-a-head-injury-cfwcle.html" TargetMode="External"/><Relationship Id="rId10" Type="http://schemas.openxmlformats.org/officeDocument/2006/relationships/image" Target="../media/image5.png"/><Relationship Id="rId4" Type="http://schemas.openxmlformats.org/officeDocument/2006/relationships/hyperlink" Target="http://maketheconnection.net/conditions/traumatic-brain-injury?gclid=CIvngc7W7LACFeUBQAodpFgHuA" TargetMode="Externa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hyperlink" Target="http://www.healthadvocates.info/2008/03/poor-kids-lives-are-only-half-worth.html" TargetMode="External"/><Relationship Id="rId3" Type="http://schemas.openxmlformats.org/officeDocument/2006/relationships/image" Target="../media/image3.png"/><Relationship Id="rId7" Type="http://schemas.openxmlformats.org/officeDocument/2006/relationships/hyperlink" Target="http://www.flickr.com/photos/9346632@N07/3614205726"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www.nydailynews.com/news/galleries/the_x_factor_amazing_xrays/the_x_factor_amazing_xrays.html" TargetMode="External"/><Relationship Id="rId11" Type="http://schemas.openxmlformats.org/officeDocument/2006/relationships/image" Target="../media/image6.jpeg"/><Relationship Id="rId5" Type="http://schemas.openxmlformats.org/officeDocument/2006/relationships/hyperlink" Target="http://www.streetdirectory.com/etoday/i-ve-suffered-a-head-injury-cfwcle.html" TargetMode="External"/><Relationship Id="rId10" Type="http://schemas.openxmlformats.org/officeDocument/2006/relationships/image" Target="../media/image5.png"/><Relationship Id="rId4" Type="http://schemas.openxmlformats.org/officeDocument/2006/relationships/hyperlink" Target="http://maketheconnection.net/conditions/traumatic-brain-injury?gclid=CIvngc7W7LACFeUBQAodpFgHuA" TargetMode="Externa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hyperlink" Target="http://www.healthadvocates.info/2008/03/poor-kids-lives-are-only-half-worth.html" TargetMode="External"/><Relationship Id="rId3" Type="http://schemas.openxmlformats.org/officeDocument/2006/relationships/image" Target="../media/image3.png"/><Relationship Id="rId7" Type="http://schemas.openxmlformats.org/officeDocument/2006/relationships/hyperlink" Target="http://www.flickr.com/photos/9346632@N07/3614205726"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www.nydailynews.com/news/galleries/the_x_factor_amazing_xrays/the_x_factor_amazing_xrays.html" TargetMode="External"/><Relationship Id="rId11" Type="http://schemas.openxmlformats.org/officeDocument/2006/relationships/image" Target="../media/image6.jpeg"/><Relationship Id="rId5" Type="http://schemas.openxmlformats.org/officeDocument/2006/relationships/hyperlink" Target="http://www.streetdirectory.com/etoday/i-ve-suffered-a-head-injury-cfwcle.html" TargetMode="External"/><Relationship Id="rId10" Type="http://schemas.openxmlformats.org/officeDocument/2006/relationships/image" Target="../media/image5.png"/><Relationship Id="rId4" Type="http://schemas.openxmlformats.org/officeDocument/2006/relationships/hyperlink" Target="http://maketheconnection.net/conditions/traumatic-brain-injury?gclid=CIvngc7W7LACFeUBQAodpFgHuA" TargetMode="External"/><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maketheconnection.net/conditions/traumatic-brain-injury?gclid=Clvngc7W7LACFeUBQAodpFgHuA"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Golden Hour: Day 1</a:t>
            </a:r>
            <a:endParaRPr lang="en-US" dirty="0"/>
          </a:p>
        </p:txBody>
      </p:sp>
      <p:sp>
        <p:nvSpPr>
          <p:cNvPr id="3" name="Subtitle 2"/>
          <p:cNvSpPr>
            <a:spLocks noGrp="1"/>
          </p:cNvSpPr>
          <p:nvPr>
            <p:ph type="subTitle" idx="1"/>
          </p:nvPr>
        </p:nvSpPr>
        <p:spPr/>
        <p:txBody>
          <a:bodyPr/>
          <a:lstStyle/>
          <a:p>
            <a:r>
              <a:rPr lang="en-US" dirty="0" smtClean="0"/>
              <a:t>Student Interactive PPT</a:t>
            </a:r>
            <a:endParaRPr lang="en-US" dirty="0"/>
          </a:p>
        </p:txBody>
      </p:sp>
    </p:spTree>
    <p:extLst>
      <p:ext uri="{BB962C8B-B14F-4D97-AF65-F5344CB8AC3E}">
        <p14:creationId xmlns:p14="http://schemas.microsoft.com/office/powerpoint/2010/main" val="17848806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Class Summary Discussion</a:t>
            </a:r>
            <a:endParaRPr lang="en-US" dirty="0"/>
          </a:p>
        </p:txBody>
      </p:sp>
      <p:sp>
        <p:nvSpPr>
          <p:cNvPr id="3" name="Content Placeholder 2"/>
          <p:cNvSpPr>
            <a:spLocks noGrp="1"/>
          </p:cNvSpPr>
          <p:nvPr>
            <p:ph idx="1"/>
          </p:nvPr>
        </p:nvSpPr>
        <p:spPr>
          <a:xfrm>
            <a:off x="0" y="1524001"/>
            <a:ext cx="9220200" cy="5105400"/>
          </a:xfrm>
        </p:spPr>
        <p:txBody>
          <a:bodyPr>
            <a:normAutofit fontScale="32500" lnSpcReduction="20000"/>
          </a:bodyPr>
          <a:lstStyle/>
          <a:p>
            <a:endParaRPr lang="en-US" sz="4400" dirty="0">
              <a:latin typeface="Aparajita" panose="020B0604020202020204" pitchFamily="34" charset="0"/>
              <a:cs typeface="Aparajita" panose="020B0604020202020204" pitchFamily="34" charset="0"/>
            </a:endParaRPr>
          </a:p>
          <a:p>
            <a:r>
              <a:rPr lang="en-US" sz="7400" b="1" dirty="0">
                <a:latin typeface="Aparajita" panose="020B0604020202020204" pitchFamily="34" charset="0"/>
                <a:cs typeface="Aparajita" panose="020B0604020202020204" pitchFamily="34" charset="0"/>
              </a:rPr>
              <a:t>Do you notice anything that could be useful to classify these three articles as mild, moderate, or severe? </a:t>
            </a:r>
          </a:p>
          <a:p>
            <a:r>
              <a:rPr lang="en-US" sz="7400" b="1" dirty="0" smtClean="0">
                <a:latin typeface="Aparajita" panose="020B0604020202020204" pitchFamily="34" charset="0"/>
                <a:cs typeface="Aparajita" panose="020B0604020202020204" pitchFamily="34" charset="0"/>
              </a:rPr>
              <a:t>In </a:t>
            </a:r>
            <a:r>
              <a:rPr lang="en-US" sz="7400" b="1" dirty="0">
                <a:latin typeface="Aparajita" panose="020B0604020202020204" pitchFamily="34" charset="0"/>
                <a:cs typeface="Aparajita" panose="020B0604020202020204" pitchFamily="34" charset="0"/>
              </a:rPr>
              <a:t>any of the cases was the victim unconscious at all? If so, for how long? Do you think that may be important? </a:t>
            </a:r>
          </a:p>
          <a:p>
            <a:r>
              <a:rPr lang="en-US" sz="7400" b="1" dirty="0" smtClean="0">
                <a:latin typeface="Aparajita" panose="020B0604020202020204" pitchFamily="34" charset="0"/>
                <a:cs typeface="Aparajita" panose="020B0604020202020204" pitchFamily="34" charset="0"/>
              </a:rPr>
              <a:t>Look </a:t>
            </a:r>
            <a:r>
              <a:rPr lang="en-US" sz="7400" b="1" dirty="0">
                <a:latin typeface="Aparajita" panose="020B0604020202020204" pitchFamily="34" charset="0"/>
                <a:cs typeface="Aparajita" panose="020B0604020202020204" pitchFamily="34" charset="0"/>
              </a:rPr>
              <a:t>at the numbers that are included for the GCS. </a:t>
            </a:r>
            <a:endParaRPr lang="en-US" sz="7400" b="1" dirty="0" smtClean="0">
              <a:latin typeface="Aparajita" panose="020B0604020202020204" pitchFamily="34" charset="0"/>
              <a:cs typeface="Aparajita" panose="020B0604020202020204" pitchFamily="34" charset="0"/>
            </a:endParaRPr>
          </a:p>
          <a:p>
            <a:pPr marL="118872" indent="0">
              <a:buNone/>
            </a:pPr>
            <a:r>
              <a:rPr lang="en-US" sz="7400" b="1" dirty="0">
                <a:latin typeface="Aparajita" panose="020B0604020202020204" pitchFamily="34" charset="0"/>
                <a:cs typeface="Aparajita" panose="020B0604020202020204" pitchFamily="34" charset="0"/>
              </a:rPr>
              <a:t>	</a:t>
            </a:r>
            <a:r>
              <a:rPr lang="en-US" sz="7400" b="1" dirty="0" smtClean="0">
                <a:latin typeface="Aparajita" panose="020B0604020202020204" pitchFamily="34" charset="0"/>
                <a:cs typeface="Aparajita" panose="020B0604020202020204" pitchFamily="34" charset="0"/>
              </a:rPr>
              <a:t>What </a:t>
            </a:r>
            <a:r>
              <a:rPr lang="en-US" sz="7400" b="1" dirty="0">
                <a:latin typeface="Aparajita" panose="020B0604020202020204" pitchFamily="34" charset="0"/>
                <a:cs typeface="Aparajita" panose="020B0604020202020204" pitchFamily="34" charset="0"/>
              </a:rPr>
              <a:t>is the Glasgow Coma </a:t>
            </a:r>
            <a:r>
              <a:rPr lang="en-US" sz="7400" b="1" dirty="0" smtClean="0">
                <a:latin typeface="Aparajita" panose="020B0604020202020204" pitchFamily="34" charset="0"/>
                <a:cs typeface="Aparajita" panose="020B0604020202020204" pitchFamily="34" charset="0"/>
              </a:rPr>
              <a:t>Scale?</a:t>
            </a:r>
          </a:p>
          <a:p>
            <a:pPr marL="118872" indent="0">
              <a:buNone/>
            </a:pPr>
            <a:r>
              <a:rPr lang="en-US" sz="7400" b="1" dirty="0">
                <a:latin typeface="Aparajita" panose="020B0604020202020204" pitchFamily="34" charset="0"/>
                <a:cs typeface="Aparajita" panose="020B0604020202020204" pitchFamily="34" charset="0"/>
              </a:rPr>
              <a:t>	</a:t>
            </a:r>
            <a:r>
              <a:rPr lang="en-US" sz="7400" b="1" dirty="0" smtClean="0">
                <a:latin typeface="Aparajita" panose="020B0604020202020204" pitchFamily="34" charset="0"/>
                <a:cs typeface="Aparajita" panose="020B0604020202020204" pitchFamily="34" charset="0"/>
              </a:rPr>
              <a:t>What </a:t>
            </a:r>
            <a:r>
              <a:rPr lang="en-US" sz="7400" b="1" dirty="0">
                <a:latin typeface="Aparajita" panose="020B0604020202020204" pitchFamily="34" charset="0"/>
                <a:cs typeface="Aparajita" panose="020B0604020202020204" pitchFamily="34" charset="0"/>
              </a:rPr>
              <a:t>do you think the GCS numbers could mean? </a:t>
            </a:r>
            <a:r>
              <a:rPr lang="en-US" sz="7400" b="1" dirty="0" smtClean="0">
                <a:latin typeface="Aparajita" panose="020B0604020202020204" pitchFamily="34" charset="0"/>
                <a:cs typeface="Aparajita" panose="020B0604020202020204" pitchFamily="34" charset="0"/>
              </a:rPr>
              <a:t> </a:t>
            </a:r>
          </a:p>
          <a:p>
            <a:pPr marL="118872" indent="0">
              <a:buNone/>
            </a:pPr>
            <a:r>
              <a:rPr lang="en-US" sz="7400" b="1" dirty="0">
                <a:latin typeface="Aparajita" panose="020B0604020202020204" pitchFamily="34" charset="0"/>
                <a:cs typeface="Aparajita" panose="020B0604020202020204" pitchFamily="34" charset="0"/>
              </a:rPr>
              <a:t>	</a:t>
            </a:r>
            <a:r>
              <a:rPr lang="en-US" sz="7400" b="1" dirty="0" smtClean="0">
                <a:latin typeface="Aparajita" panose="020B0604020202020204" pitchFamily="34" charset="0"/>
                <a:cs typeface="Aparajita" panose="020B0604020202020204" pitchFamily="34" charset="0"/>
              </a:rPr>
              <a:t>Could </a:t>
            </a:r>
            <a:r>
              <a:rPr lang="en-US" sz="7400" b="1" dirty="0">
                <a:latin typeface="Aparajita" panose="020B0604020202020204" pitchFamily="34" charset="0"/>
                <a:cs typeface="Aparajita" panose="020B0604020202020204" pitchFamily="34" charset="0"/>
              </a:rPr>
              <a:t>they help to identify what category a patient would be in? </a:t>
            </a:r>
            <a:r>
              <a:rPr lang="en-US" sz="7400" b="1" dirty="0" smtClean="0">
                <a:latin typeface="Aparajita" panose="020B0604020202020204" pitchFamily="34" charset="0"/>
                <a:cs typeface="Aparajita" panose="020B0604020202020204" pitchFamily="34" charset="0"/>
              </a:rPr>
              <a:t> </a:t>
            </a:r>
          </a:p>
          <a:p>
            <a:r>
              <a:rPr lang="en-US" sz="7400" b="1" dirty="0" smtClean="0">
                <a:latin typeface="Aparajita" panose="020B0604020202020204" pitchFamily="34" charset="0"/>
                <a:cs typeface="Aparajita" panose="020B0604020202020204" pitchFamily="34" charset="0"/>
              </a:rPr>
              <a:t>Are </a:t>
            </a:r>
            <a:r>
              <a:rPr lang="en-US" sz="7400" b="1" dirty="0">
                <a:latin typeface="Aparajita" panose="020B0604020202020204" pitchFamily="34" charset="0"/>
                <a:cs typeface="Aparajita" panose="020B0604020202020204" pitchFamily="34" charset="0"/>
              </a:rPr>
              <a:t>there any associated injuries with any of the cases (i.e. contusion, hematoma)? </a:t>
            </a:r>
          </a:p>
          <a:p>
            <a:r>
              <a:rPr lang="en-US" sz="7400" b="1" dirty="0" smtClean="0">
                <a:latin typeface="Aparajita" panose="020B0604020202020204" pitchFamily="34" charset="0"/>
                <a:cs typeface="Aparajita" panose="020B0604020202020204" pitchFamily="34" charset="0"/>
              </a:rPr>
              <a:t>Based </a:t>
            </a:r>
            <a:r>
              <a:rPr lang="en-US" sz="7400" b="1" dirty="0">
                <a:latin typeface="Aparajita" panose="020B0604020202020204" pitchFamily="34" charset="0"/>
                <a:cs typeface="Aparajita" panose="020B0604020202020204" pitchFamily="34" charset="0"/>
              </a:rPr>
              <a:t>on all of this information, which article do you think is about a mild TBI? Moderate? Severe? Why? </a:t>
            </a:r>
          </a:p>
          <a:p>
            <a:r>
              <a:rPr lang="en-US" sz="7400" b="1" dirty="0" smtClean="0">
                <a:latin typeface="Aparajita" panose="020B0604020202020204" pitchFamily="34" charset="0"/>
                <a:cs typeface="Aparajita" panose="020B0604020202020204" pitchFamily="34" charset="0"/>
              </a:rPr>
              <a:t>Is </a:t>
            </a:r>
            <a:r>
              <a:rPr lang="en-US" sz="7400" b="1" dirty="0">
                <a:latin typeface="Aparajita" panose="020B0604020202020204" pitchFamily="34" charset="0"/>
                <a:cs typeface="Aparajita" panose="020B0604020202020204" pitchFamily="34" charset="0"/>
              </a:rPr>
              <a:t>it difficult to clearly define which case goes into which category? </a:t>
            </a:r>
          </a:p>
          <a:p>
            <a:endParaRPr lang="en-US" dirty="0"/>
          </a:p>
        </p:txBody>
      </p:sp>
    </p:spTree>
    <p:extLst>
      <p:ext uri="{BB962C8B-B14F-4D97-AF65-F5344CB8AC3E}">
        <p14:creationId xmlns:p14="http://schemas.microsoft.com/office/powerpoint/2010/main" val="2535854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an Injury…</a:t>
            </a:r>
            <a:endParaRPr lang="en-US" dirty="0"/>
          </a:p>
        </p:txBody>
      </p:sp>
      <p:sp>
        <p:nvSpPr>
          <p:cNvPr id="3" name="Content Placeholder 2"/>
          <p:cNvSpPr>
            <a:spLocks noGrp="1"/>
          </p:cNvSpPr>
          <p:nvPr>
            <p:ph idx="1"/>
          </p:nvPr>
        </p:nvSpPr>
        <p:spPr>
          <a:xfrm>
            <a:off x="0" y="1775191"/>
            <a:ext cx="9144000" cy="4625609"/>
          </a:xfrm>
        </p:spPr>
        <p:txBody>
          <a:bodyPr>
            <a:normAutofit fontScale="85000" lnSpcReduction="20000"/>
          </a:bodyPr>
          <a:lstStyle/>
          <a:p>
            <a:endParaRPr lang="en-US" dirty="0"/>
          </a:p>
          <a:p>
            <a:r>
              <a:rPr lang="en-US" dirty="0"/>
              <a:t>What are vital things to consider after an injury to the head? </a:t>
            </a:r>
          </a:p>
          <a:p>
            <a:r>
              <a:rPr lang="en-US" dirty="0" smtClean="0"/>
              <a:t>Could </a:t>
            </a:r>
            <a:r>
              <a:rPr lang="en-US" dirty="0"/>
              <a:t>the friend tell us any information that the patient could not? (i.e. unconscious, how he landed, etc.) </a:t>
            </a:r>
          </a:p>
          <a:p>
            <a:r>
              <a:rPr lang="en-US" dirty="0" smtClean="0"/>
              <a:t> </a:t>
            </a:r>
            <a:r>
              <a:rPr lang="en-US" dirty="0"/>
              <a:t>Could brain damage hinder any other functions of the body that are not commonly associated with the brain area sustaining the initial injury? </a:t>
            </a:r>
          </a:p>
          <a:p>
            <a:r>
              <a:rPr lang="en-US" dirty="0" smtClean="0"/>
              <a:t>What </a:t>
            </a:r>
            <a:r>
              <a:rPr lang="en-US" dirty="0"/>
              <a:t>could we ask to discover if the patient is experiencing any abnormalities in his daily life? </a:t>
            </a:r>
          </a:p>
          <a:p>
            <a:r>
              <a:rPr lang="en-US" dirty="0" smtClean="0"/>
              <a:t>Do </a:t>
            </a:r>
            <a:r>
              <a:rPr lang="en-US" dirty="0"/>
              <a:t>you think that mood change or behavior change could be a result of a brain injury? </a:t>
            </a:r>
          </a:p>
          <a:p>
            <a:r>
              <a:rPr lang="en-US" dirty="0" smtClean="0"/>
              <a:t>Would </a:t>
            </a:r>
            <a:r>
              <a:rPr lang="en-US" dirty="0"/>
              <a:t>there be anything that we could potentially discover by looking at the appearance of the patient? </a:t>
            </a:r>
          </a:p>
          <a:p>
            <a:endParaRPr lang="en-US" dirty="0"/>
          </a:p>
        </p:txBody>
      </p:sp>
    </p:spTree>
    <p:extLst>
      <p:ext uri="{BB962C8B-B14F-4D97-AF65-F5344CB8AC3E}">
        <p14:creationId xmlns:p14="http://schemas.microsoft.com/office/powerpoint/2010/main" val="42247826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IT DOWN…</a:t>
            </a:r>
            <a:endParaRPr lang="en-US" dirty="0"/>
          </a:p>
        </p:txBody>
      </p:sp>
      <p:sp>
        <p:nvSpPr>
          <p:cNvPr id="3" name="Content Placeholder 2"/>
          <p:cNvSpPr>
            <a:spLocks noGrp="1"/>
          </p:cNvSpPr>
          <p:nvPr>
            <p:ph idx="1"/>
          </p:nvPr>
        </p:nvSpPr>
        <p:spPr/>
        <p:txBody>
          <a:bodyPr/>
          <a:lstStyle/>
          <a:p>
            <a:r>
              <a:rPr lang="en-US" dirty="0" smtClean="0"/>
              <a:t>In your journal list ONLY 3 questions you would ask to determine if someone had a Traumatic Brain Injury.</a:t>
            </a:r>
            <a:endParaRPr lang="en-US" dirty="0"/>
          </a:p>
        </p:txBody>
      </p:sp>
    </p:spTree>
    <p:extLst>
      <p:ext uri="{BB962C8B-B14F-4D97-AF65-F5344CB8AC3E}">
        <p14:creationId xmlns:p14="http://schemas.microsoft.com/office/powerpoint/2010/main" val="7321975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2: Play </a:t>
            </a:r>
            <a:r>
              <a:rPr lang="en-US" dirty="0" smtClean="0"/>
              <a:t>the Game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hlinkClick r:id="rId2"/>
              </a:rPr>
              <a:t>Golden Hour Game Link: Scene 1</a:t>
            </a:r>
            <a:endParaRPr lang="en-US" dirty="0" smtClean="0"/>
          </a:p>
          <a:p>
            <a:endParaRPr lang="en-US" dirty="0"/>
          </a:p>
          <a:p>
            <a:r>
              <a:rPr lang="en-US" dirty="0" smtClean="0"/>
              <a:t>Complete your EMS report &amp; write your conclusion on the back.</a:t>
            </a:r>
          </a:p>
          <a:p>
            <a:endParaRPr lang="en-US" dirty="0"/>
          </a:p>
          <a:p>
            <a:pPr marL="118872" indent="0">
              <a:buNone/>
            </a:pPr>
            <a:r>
              <a:rPr lang="en-US" b="1" dirty="0" smtClean="0"/>
              <a:t>When done…consider this:</a:t>
            </a:r>
          </a:p>
          <a:p>
            <a:endParaRPr lang="en-US" dirty="0"/>
          </a:p>
          <a:p>
            <a:r>
              <a:rPr lang="en-US" dirty="0"/>
              <a:t>Of the questions you wrote before the game, which ones were in the game? Which were not? Why? Should they have been in the game? What information would these extra questions add? </a:t>
            </a:r>
          </a:p>
          <a:p>
            <a:endParaRPr lang="en-US" dirty="0"/>
          </a:p>
        </p:txBody>
      </p:sp>
    </p:spTree>
    <p:extLst>
      <p:ext uri="{BB962C8B-B14F-4D97-AF65-F5344CB8AC3E}">
        <p14:creationId xmlns:p14="http://schemas.microsoft.com/office/powerpoint/2010/main" val="234585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THOUGHTS</a:t>
            </a:r>
            <a:endParaRPr lang="en-US" dirty="0"/>
          </a:p>
        </p:txBody>
      </p:sp>
      <p:sp>
        <p:nvSpPr>
          <p:cNvPr id="3" name="Content Placeholder 2"/>
          <p:cNvSpPr>
            <a:spLocks noGrp="1"/>
          </p:cNvSpPr>
          <p:nvPr>
            <p:ph idx="1"/>
          </p:nvPr>
        </p:nvSpPr>
        <p:spPr>
          <a:xfrm>
            <a:off x="152400" y="1775191"/>
            <a:ext cx="8763000" cy="4625609"/>
          </a:xfrm>
        </p:spPr>
        <p:txBody>
          <a:bodyPr>
            <a:normAutofit/>
          </a:bodyPr>
          <a:lstStyle/>
          <a:p>
            <a:r>
              <a:rPr lang="en-US" dirty="0" smtClean="0">
                <a:latin typeface="Aparajita" panose="020B0604020202020204" pitchFamily="34" charset="0"/>
                <a:cs typeface="Aparajita" panose="020B0604020202020204" pitchFamily="34" charset="0"/>
              </a:rPr>
              <a:t>What </a:t>
            </a:r>
            <a:r>
              <a:rPr lang="en-US" dirty="0">
                <a:latin typeface="Aparajita" panose="020B0604020202020204" pitchFamily="34" charset="0"/>
                <a:cs typeface="Aparajita" panose="020B0604020202020204" pitchFamily="34" charset="0"/>
              </a:rPr>
              <a:t>do you know about Traumatic Brain Injury?</a:t>
            </a:r>
          </a:p>
          <a:p>
            <a:r>
              <a:rPr lang="en-US" dirty="0" smtClean="0">
                <a:latin typeface="Aparajita" panose="020B0604020202020204" pitchFamily="34" charset="0"/>
                <a:cs typeface="Aparajita" panose="020B0604020202020204" pitchFamily="34" charset="0"/>
              </a:rPr>
              <a:t>Have </a:t>
            </a:r>
            <a:r>
              <a:rPr lang="en-US" dirty="0">
                <a:latin typeface="Aparajita" panose="020B0604020202020204" pitchFamily="34" charset="0"/>
                <a:cs typeface="Aparajita" panose="020B0604020202020204" pitchFamily="34" charset="0"/>
              </a:rPr>
              <a:t>you heard or seen anything in the media about brain injury?</a:t>
            </a:r>
          </a:p>
          <a:p>
            <a:r>
              <a:rPr lang="en-US" dirty="0" smtClean="0">
                <a:latin typeface="Aparajita" panose="020B0604020202020204" pitchFamily="34" charset="0"/>
                <a:cs typeface="Aparajita" panose="020B0604020202020204" pitchFamily="34" charset="0"/>
              </a:rPr>
              <a:t>Do </a:t>
            </a:r>
            <a:r>
              <a:rPr lang="en-US" dirty="0">
                <a:latin typeface="Aparajita" panose="020B0604020202020204" pitchFamily="34" charset="0"/>
                <a:cs typeface="Aparajita" panose="020B0604020202020204" pitchFamily="34" charset="0"/>
              </a:rPr>
              <a:t>you have any personal experiences with Traumatic Brain Injury that you would like to share</a:t>
            </a:r>
            <a:r>
              <a:rPr lang="en-US" dirty="0" smtClean="0">
                <a:latin typeface="Aparajita" panose="020B0604020202020204" pitchFamily="34" charset="0"/>
                <a:cs typeface="Aparajita" panose="020B0604020202020204" pitchFamily="34" charset="0"/>
              </a:rPr>
              <a:t>?</a:t>
            </a:r>
            <a:endParaRPr lang="en-US"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40755960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019800" y="76200"/>
            <a:ext cx="2667000" cy="2743200"/>
            <a:chOff x="3200405" y="152403"/>
            <a:chExt cx="2667000" cy="2743200"/>
          </a:xfrm>
        </p:grpSpPr>
        <p:pic>
          <p:nvPicPr>
            <p:cNvPr id="1029" name="Picture 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00405" y="152403"/>
              <a:ext cx="2590800" cy="2743200"/>
            </a:xfrm>
            <a:prstGeom prst="rect">
              <a:avLst/>
            </a:prstGeom>
            <a:noFill/>
            <a:ln w="9525">
              <a:noFill/>
              <a:miter lim="800000"/>
              <a:headEnd/>
              <a:tailEnd/>
            </a:ln>
            <a:effectLst/>
          </p:spPr>
        </p:pic>
        <p:sp>
          <p:nvSpPr>
            <p:cNvPr id="9" name="TextBox 8"/>
            <p:cNvSpPr txBox="1"/>
            <p:nvPr/>
          </p:nvSpPr>
          <p:spPr>
            <a:xfrm>
              <a:off x="5486405" y="2514603"/>
              <a:ext cx="381000" cy="369332"/>
            </a:xfrm>
            <a:prstGeom prst="rect">
              <a:avLst/>
            </a:prstGeom>
            <a:noFill/>
          </p:spPr>
          <p:txBody>
            <a:bodyPr wrap="square" rtlCol="0">
              <a:spAutoFit/>
            </a:bodyPr>
            <a:lstStyle/>
            <a:p>
              <a:r>
                <a:rPr lang="en-US" b="1" dirty="0" smtClean="0"/>
                <a:t>2</a:t>
              </a:r>
              <a:endParaRPr lang="en-US" b="1" dirty="0"/>
            </a:p>
          </p:txBody>
        </p:sp>
      </p:grpSp>
      <p:grpSp>
        <p:nvGrpSpPr>
          <p:cNvPr id="8" name="Group 7"/>
          <p:cNvGrpSpPr/>
          <p:nvPr/>
        </p:nvGrpSpPr>
        <p:grpSpPr>
          <a:xfrm>
            <a:off x="414337" y="0"/>
            <a:ext cx="2786063" cy="3128963"/>
            <a:chOff x="0" y="0"/>
            <a:chExt cx="2786063" cy="3128963"/>
          </a:xfrm>
        </p:grpSpPr>
        <p:pic>
          <p:nvPicPr>
            <p:cNvPr id="1026" name="Picture 2"/>
            <p:cNvPicPr>
              <a:picLocks noChangeAspect="1" noChangeArrowheads="1"/>
            </p:cNvPicPr>
            <p:nvPr/>
          </p:nvPicPr>
          <p:blipFill>
            <a:blip r:embed="rId3"/>
            <a:srcRect/>
            <a:stretch>
              <a:fillRect/>
            </a:stretch>
          </p:blipFill>
          <p:spPr bwMode="auto">
            <a:xfrm>
              <a:off x="0" y="0"/>
              <a:ext cx="2786063" cy="3128963"/>
            </a:xfrm>
            <a:prstGeom prst="rect">
              <a:avLst/>
            </a:prstGeom>
            <a:noFill/>
            <a:ln w="9525">
              <a:noFill/>
              <a:miter lim="800000"/>
              <a:headEnd/>
              <a:tailEnd/>
            </a:ln>
            <a:effectLst/>
          </p:spPr>
        </p:pic>
        <p:sp>
          <p:nvSpPr>
            <p:cNvPr id="6" name="TextBox 5"/>
            <p:cNvSpPr txBox="1"/>
            <p:nvPr/>
          </p:nvSpPr>
          <p:spPr>
            <a:xfrm>
              <a:off x="76200" y="2743200"/>
              <a:ext cx="381000" cy="369332"/>
            </a:xfrm>
            <a:prstGeom prst="rect">
              <a:avLst/>
            </a:prstGeom>
            <a:noFill/>
          </p:spPr>
          <p:txBody>
            <a:bodyPr wrap="square" rtlCol="0">
              <a:spAutoFit/>
            </a:bodyPr>
            <a:lstStyle/>
            <a:p>
              <a:r>
                <a:rPr lang="en-US" b="1" dirty="0" smtClean="0">
                  <a:solidFill>
                    <a:schemeClr val="bg1"/>
                  </a:solidFill>
                </a:rPr>
                <a:t>1</a:t>
              </a:r>
              <a:endParaRPr lang="en-US" b="1" dirty="0">
                <a:solidFill>
                  <a:schemeClr val="bg1"/>
                </a:solidFill>
              </a:endParaRPr>
            </a:p>
          </p:txBody>
        </p:sp>
      </p:grpSp>
      <p:sp>
        <p:nvSpPr>
          <p:cNvPr id="5" name="TextBox 4"/>
          <p:cNvSpPr txBox="1"/>
          <p:nvPr/>
        </p:nvSpPr>
        <p:spPr>
          <a:xfrm>
            <a:off x="0" y="5842337"/>
            <a:ext cx="8534399" cy="1015663"/>
          </a:xfrm>
          <a:prstGeom prst="rect">
            <a:avLst/>
          </a:prstGeom>
          <a:noFill/>
        </p:spPr>
        <p:txBody>
          <a:bodyPr wrap="square" rtlCol="0">
            <a:spAutoFit/>
          </a:bodyPr>
          <a:lstStyle/>
          <a:p>
            <a:pPr marL="228600" indent="-228600">
              <a:buAutoNum type="arabicPeriod"/>
            </a:pPr>
            <a:r>
              <a:rPr lang="en-US" sz="1200" dirty="0" smtClean="0"/>
              <a:t>Source: </a:t>
            </a:r>
            <a:r>
              <a:rPr lang="en-US" sz="1200" dirty="0" smtClean="0">
                <a:hlinkClick r:id="rId4"/>
              </a:rPr>
              <a:t>http://maketheconnection.net/conditions/traumatic-brain-injury?gclid=CIvngc7W7LACFeUBQAodpFgHuA</a:t>
            </a:r>
            <a:endParaRPr lang="en-US" sz="1200" dirty="0" smtClean="0"/>
          </a:p>
          <a:p>
            <a:pPr marL="228600" indent="-228600">
              <a:buFontTx/>
              <a:buAutoNum type="arabicPeriod"/>
            </a:pPr>
            <a:r>
              <a:rPr lang="en-US" sz="1200" dirty="0" smtClean="0"/>
              <a:t>Source: </a:t>
            </a:r>
            <a:r>
              <a:rPr lang="en-US" sz="1200" u="sng" dirty="0" smtClean="0">
                <a:hlinkClick r:id="rId5"/>
              </a:rPr>
              <a:t>http://www.streetdirectory.com/etoday/i-ve-suffered-a-head-injury-cfwcle.html</a:t>
            </a:r>
            <a:r>
              <a:rPr lang="en-US" sz="1200" dirty="0" smtClean="0"/>
              <a:t> </a:t>
            </a:r>
          </a:p>
          <a:p>
            <a:pPr marL="228600" indent="-228600">
              <a:buFontTx/>
              <a:buAutoNum type="arabicPeriod"/>
            </a:pPr>
            <a:r>
              <a:rPr lang="en-US" sz="1200" dirty="0" smtClean="0"/>
              <a:t>Source: </a:t>
            </a:r>
            <a:r>
              <a:rPr lang="en-US" sz="1200" dirty="0" smtClean="0">
                <a:hlinkClick r:id="rId6"/>
              </a:rPr>
              <a:t>http://www.nydailynews.com/news/galleries/the_x_factor_amazing_xrays/the_x_factor_amazing_xrays.html</a:t>
            </a:r>
            <a:endParaRPr lang="en-US" sz="1200" dirty="0" smtClean="0"/>
          </a:p>
          <a:p>
            <a:pPr marL="228600" indent="-228600">
              <a:buFontTx/>
              <a:buAutoNum type="arabicPeriod"/>
            </a:pPr>
            <a:r>
              <a:rPr lang="en-US" sz="1200" dirty="0" smtClean="0"/>
              <a:t>Source: </a:t>
            </a:r>
            <a:r>
              <a:rPr lang="en-US" sz="1200" u="sng" dirty="0" smtClean="0">
                <a:hlinkClick r:id="rId7"/>
              </a:rPr>
              <a:t>http://www.flickr.com/photos/9346632@N07/3614205726</a:t>
            </a:r>
            <a:endParaRPr lang="en-US" sz="1200" u="sng" dirty="0" smtClean="0"/>
          </a:p>
          <a:p>
            <a:pPr marL="228600" indent="-228600">
              <a:buFontTx/>
              <a:buAutoNum type="arabicPeriod"/>
            </a:pPr>
            <a:r>
              <a:rPr lang="en-US" sz="1200" dirty="0" smtClean="0"/>
              <a:t>Source: </a:t>
            </a:r>
            <a:r>
              <a:rPr lang="en-US" sz="1200" dirty="0" smtClean="0">
                <a:hlinkClick r:id="rId8"/>
              </a:rPr>
              <a:t>http://www.healthadvocates.info/2008/03/poor-kids-lives-are-only-half-worth.html</a:t>
            </a:r>
            <a:endParaRPr lang="en-US" dirty="0"/>
          </a:p>
        </p:txBody>
      </p:sp>
      <p:grpSp>
        <p:nvGrpSpPr>
          <p:cNvPr id="20" name="Group 19"/>
          <p:cNvGrpSpPr>
            <a:grpSpLocks noChangeAspect="1"/>
          </p:cNvGrpSpPr>
          <p:nvPr/>
        </p:nvGrpSpPr>
        <p:grpSpPr>
          <a:xfrm>
            <a:off x="5325432" y="2879981"/>
            <a:ext cx="3513768" cy="2911219"/>
            <a:chOff x="2100263" y="1381125"/>
            <a:chExt cx="4943475" cy="4095750"/>
          </a:xfrm>
        </p:grpSpPr>
        <p:pic>
          <p:nvPicPr>
            <p:cNvPr id="1031" name="Picture 7"/>
            <p:cNvPicPr>
              <a:picLocks noChangeAspect="1" noChangeArrowheads="1"/>
            </p:cNvPicPr>
            <p:nvPr/>
          </p:nvPicPr>
          <p:blipFill>
            <a:blip r:embed="rId9"/>
            <a:srcRect/>
            <a:stretch>
              <a:fillRect/>
            </a:stretch>
          </p:blipFill>
          <p:spPr bwMode="auto">
            <a:xfrm>
              <a:off x="2100263" y="1381125"/>
              <a:ext cx="4943475" cy="4095750"/>
            </a:xfrm>
            <a:prstGeom prst="rect">
              <a:avLst/>
            </a:prstGeom>
            <a:noFill/>
            <a:ln w="9525">
              <a:noFill/>
              <a:miter lim="800000"/>
              <a:headEnd/>
              <a:tailEnd/>
            </a:ln>
            <a:effectLst/>
          </p:spPr>
        </p:pic>
        <p:sp>
          <p:nvSpPr>
            <p:cNvPr id="19" name="TextBox 18"/>
            <p:cNvSpPr txBox="1"/>
            <p:nvPr/>
          </p:nvSpPr>
          <p:spPr>
            <a:xfrm>
              <a:off x="6400800" y="5040868"/>
              <a:ext cx="457200" cy="369332"/>
            </a:xfrm>
            <a:prstGeom prst="rect">
              <a:avLst/>
            </a:prstGeom>
            <a:noFill/>
          </p:spPr>
          <p:txBody>
            <a:bodyPr wrap="square" rtlCol="0">
              <a:spAutoFit/>
            </a:bodyPr>
            <a:lstStyle/>
            <a:p>
              <a:r>
                <a:rPr lang="en-US" b="1" dirty="0" smtClean="0">
                  <a:solidFill>
                    <a:schemeClr val="bg1"/>
                  </a:solidFill>
                </a:rPr>
                <a:t>4</a:t>
              </a:r>
              <a:endParaRPr lang="en-US" b="1" dirty="0">
                <a:solidFill>
                  <a:schemeClr val="bg1"/>
                </a:solidFill>
              </a:endParaRPr>
            </a:p>
          </p:txBody>
        </p:sp>
      </p:grpSp>
      <p:grpSp>
        <p:nvGrpSpPr>
          <p:cNvPr id="14" name="Group 13"/>
          <p:cNvGrpSpPr>
            <a:grpSpLocks noChangeAspect="1"/>
          </p:cNvGrpSpPr>
          <p:nvPr/>
        </p:nvGrpSpPr>
        <p:grpSpPr>
          <a:xfrm>
            <a:off x="2654478" y="1143000"/>
            <a:ext cx="3517722" cy="2704338"/>
            <a:chOff x="3015918" y="3733800"/>
            <a:chExt cx="3857149" cy="2817019"/>
          </a:xfrm>
        </p:grpSpPr>
        <p:pic>
          <p:nvPicPr>
            <p:cNvPr id="1030" name="Picture 6"/>
            <p:cNvPicPr>
              <a:picLocks noChangeAspect="1" noChangeArrowheads="1"/>
            </p:cNvPicPr>
            <p:nvPr/>
          </p:nvPicPr>
          <p:blipFill>
            <a:blip r:embed="rId10"/>
            <a:srcRect/>
            <a:stretch>
              <a:fillRect/>
            </a:stretch>
          </p:blipFill>
          <p:spPr bwMode="auto">
            <a:xfrm>
              <a:off x="3015918" y="3733800"/>
              <a:ext cx="3857149" cy="2817019"/>
            </a:xfrm>
            <a:prstGeom prst="rect">
              <a:avLst/>
            </a:prstGeom>
            <a:noFill/>
            <a:ln w="9525">
              <a:noFill/>
              <a:miter lim="800000"/>
              <a:headEnd/>
              <a:tailEnd/>
            </a:ln>
            <a:effectLst/>
          </p:spPr>
        </p:pic>
        <p:sp>
          <p:nvSpPr>
            <p:cNvPr id="13" name="TextBox 12"/>
            <p:cNvSpPr txBox="1"/>
            <p:nvPr/>
          </p:nvSpPr>
          <p:spPr>
            <a:xfrm>
              <a:off x="5867400" y="6096000"/>
              <a:ext cx="457200" cy="381000"/>
            </a:xfrm>
            <a:prstGeom prst="rect">
              <a:avLst/>
            </a:prstGeom>
            <a:noFill/>
          </p:spPr>
          <p:txBody>
            <a:bodyPr wrap="square" rtlCol="0">
              <a:spAutoFit/>
            </a:bodyPr>
            <a:lstStyle/>
            <a:p>
              <a:r>
                <a:rPr lang="en-US" b="1" dirty="0" smtClean="0">
                  <a:solidFill>
                    <a:schemeClr val="bg1"/>
                  </a:solidFill>
                </a:rPr>
                <a:t>3</a:t>
              </a:r>
              <a:endParaRPr lang="en-US" b="1" dirty="0">
                <a:solidFill>
                  <a:schemeClr val="bg1"/>
                </a:solidFill>
              </a:endParaRPr>
            </a:p>
          </p:txBody>
        </p:sp>
      </p:grpSp>
      <p:grpSp>
        <p:nvGrpSpPr>
          <p:cNvPr id="23" name="Group 22"/>
          <p:cNvGrpSpPr/>
          <p:nvPr/>
        </p:nvGrpSpPr>
        <p:grpSpPr>
          <a:xfrm>
            <a:off x="781050" y="3505200"/>
            <a:ext cx="3333750" cy="2209801"/>
            <a:chOff x="4800600" y="2286000"/>
            <a:chExt cx="3333750" cy="2209801"/>
          </a:xfrm>
        </p:grpSpPr>
        <p:pic>
          <p:nvPicPr>
            <p:cNvPr id="21" name="Picture 2" descr="http://www.healthadvocates.info/healthadvocates.info/images/blog/child-brain-injury.jpg"/>
            <p:cNvPicPr>
              <a:picLocks noChangeAspect="1" noChangeArrowheads="1"/>
            </p:cNvPicPr>
            <p:nvPr/>
          </p:nvPicPr>
          <p:blipFill>
            <a:blip r:embed="rId11"/>
            <a:srcRect/>
            <a:stretch>
              <a:fillRect/>
            </a:stretch>
          </p:blipFill>
          <p:spPr bwMode="auto">
            <a:xfrm>
              <a:off x="4800600" y="2286000"/>
              <a:ext cx="3333750" cy="2209801"/>
            </a:xfrm>
            <a:prstGeom prst="rect">
              <a:avLst/>
            </a:prstGeom>
            <a:noFill/>
          </p:spPr>
        </p:pic>
        <p:sp>
          <p:nvSpPr>
            <p:cNvPr id="22" name="TextBox 21"/>
            <p:cNvSpPr txBox="1"/>
            <p:nvPr/>
          </p:nvSpPr>
          <p:spPr>
            <a:xfrm>
              <a:off x="4857750" y="4114800"/>
              <a:ext cx="381000" cy="369332"/>
            </a:xfrm>
            <a:prstGeom prst="rect">
              <a:avLst/>
            </a:prstGeom>
            <a:noFill/>
          </p:spPr>
          <p:txBody>
            <a:bodyPr wrap="square" rtlCol="0">
              <a:spAutoFit/>
            </a:bodyPr>
            <a:lstStyle/>
            <a:p>
              <a:r>
                <a:rPr lang="en-US" b="1" dirty="0" smtClean="0"/>
                <a:t>5</a:t>
              </a:r>
              <a:endParaRPr lang="en-US" b="1" dirty="0"/>
            </a:p>
          </p:txBody>
        </p:sp>
      </p:grpSp>
      <p:sp>
        <p:nvSpPr>
          <p:cNvPr id="2" name="TextBox 1"/>
          <p:cNvSpPr txBox="1"/>
          <p:nvPr/>
        </p:nvSpPr>
        <p:spPr>
          <a:xfrm rot="1582860">
            <a:off x="321364" y="3128963"/>
            <a:ext cx="7891670" cy="923330"/>
          </a:xfrm>
          <a:prstGeom prst="rect">
            <a:avLst/>
          </a:prstGeom>
          <a:noFill/>
        </p:spPr>
        <p:txBody>
          <a:bodyPr wrap="square" rtlCol="0">
            <a:spAutoFit/>
          </a:bodyPr>
          <a:lstStyle/>
          <a:p>
            <a:r>
              <a:rPr lang="en-US" sz="5400" b="1" dirty="0" smtClean="0">
                <a:ln w="22225">
                  <a:solidFill>
                    <a:schemeClr val="tx1"/>
                  </a:solidFill>
                </a:ln>
                <a:solidFill>
                  <a:srgbClr val="FFC000"/>
                </a:solidFill>
                <a:latin typeface="Aparajita" panose="020B0604020202020204" pitchFamily="34" charset="0"/>
                <a:cs typeface="Aparajita" panose="020B0604020202020204" pitchFamily="34" charset="0"/>
              </a:rPr>
              <a:t>Which individual has an injury?</a:t>
            </a:r>
          </a:p>
        </p:txBody>
      </p:sp>
    </p:spTree>
    <p:extLst>
      <p:ext uri="{BB962C8B-B14F-4D97-AF65-F5344CB8AC3E}">
        <p14:creationId xmlns:p14="http://schemas.microsoft.com/office/powerpoint/2010/main" val="914721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019800" y="76200"/>
            <a:ext cx="2667000" cy="2743200"/>
            <a:chOff x="3200405" y="152403"/>
            <a:chExt cx="2667000" cy="2743200"/>
          </a:xfrm>
        </p:grpSpPr>
        <p:pic>
          <p:nvPicPr>
            <p:cNvPr id="1029" name="Picture 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00405" y="152403"/>
              <a:ext cx="2590800" cy="2743200"/>
            </a:xfrm>
            <a:prstGeom prst="rect">
              <a:avLst/>
            </a:prstGeom>
            <a:noFill/>
            <a:ln w="9525">
              <a:noFill/>
              <a:miter lim="800000"/>
              <a:headEnd/>
              <a:tailEnd/>
            </a:ln>
            <a:effectLst/>
          </p:spPr>
        </p:pic>
        <p:sp>
          <p:nvSpPr>
            <p:cNvPr id="9" name="TextBox 8"/>
            <p:cNvSpPr txBox="1"/>
            <p:nvPr/>
          </p:nvSpPr>
          <p:spPr>
            <a:xfrm>
              <a:off x="5486405" y="2514603"/>
              <a:ext cx="381000" cy="369332"/>
            </a:xfrm>
            <a:prstGeom prst="rect">
              <a:avLst/>
            </a:prstGeom>
            <a:noFill/>
          </p:spPr>
          <p:txBody>
            <a:bodyPr wrap="square" rtlCol="0">
              <a:spAutoFit/>
            </a:bodyPr>
            <a:lstStyle/>
            <a:p>
              <a:r>
                <a:rPr lang="en-US" b="1" dirty="0" smtClean="0"/>
                <a:t>2</a:t>
              </a:r>
              <a:endParaRPr lang="en-US" b="1" dirty="0"/>
            </a:p>
          </p:txBody>
        </p:sp>
      </p:grpSp>
      <p:grpSp>
        <p:nvGrpSpPr>
          <p:cNvPr id="8" name="Group 7"/>
          <p:cNvGrpSpPr/>
          <p:nvPr/>
        </p:nvGrpSpPr>
        <p:grpSpPr>
          <a:xfrm>
            <a:off x="414337" y="0"/>
            <a:ext cx="2786063" cy="3128963"/>
            <a:chOff x="0" y="0"/>
            <a:chExt cx="2786063" cy="3128963"/>
          </a:xfrm>
        </p:grpSpPr>
        <p:pic>
          <p:nvPicPr>
            <p:cNvPr id="1026" name="Picture 2"/>
            <p:cNvPicPr>
              <a:picLocks noChangeAspect="1" noChangeArrowheads="1"/>
            </p:cNvPicPr>
            <p:nvPr/>
          </p:nvPicPr>
          <p:blipFill>
            <a:blip r:embed="rId3"/>
            <a:srcRect/>
            <a:stretch>
              <a:fillRect/>
            </a:stretch>
          </p:blipFill>
          <p:spPr bwMode="auto">
            <a:xfrm>
              <a:off x="0" y="0"/>
              <a:ext cx="2786063" cy="3128963"/>
            </a:xfrm>
            <a:prstGeom prst="rect">
              <a:avLst/>
            </a:prstGeom>
            <a:noFill/>
            <a:ln w="9525">
              <a:noFill/>
              <a:miter lim="800000"/>
              <a:headEnd/>
              <a:tailEnd/>
            </a:ln>
            <a:effectLst/>
          </p:spPr>
        </p:pic>
        <p:sp>
          <p:nvSpPr>
            <p:cNvPr id="6" name="TextBox 5"/>
            <p:cNvSpPr txBox="1"/>
            <p:nvPr/>
          </p:nvSpPr>
          <p:spPr>
            <a:xfrm>
              <a:off x="76200" y="2743200"/>
              <a:ext cx="381000" cy="369332"/>
            </a:xfrm>
            <a:prstGeom prst="rect">
              <a:avLst/>
            </a:prstGeom>
            <a:noFill/>
          </p:spPr>
          <p:txBody>
            <a:bodyPr wrap="square" rtlCol="0">
              <a:spAutoFit/>
            </a:bodyPr>
            <a:lstStyle/>
            <a:p>
              <a:r>
                <a:rPr lang="en-US" b="1" dirty="0" smtClean="0">
                  <a:solidFill>
                    <a:schemeClr val="bg1"/>
                  </a:solidFill>
                </a:rPr>
                <a:t>1</a:t>
              </a:r>
              <a:endParaRPr lang="en-US" b="1" dirty="0">
                <a:solidFill>
                  <a:schemeClr val="bg1"/>
                </a:solidFill>
              </a:endParaRPr>
            </a:p>
          </p:txBody>
        </p:sp>
      </p:grpSp>
      <p:sp>
        <p:nvSpPr>
          <p:cNvPr id="5" name="TextBox 4"/>
          <p:cNvSpPr txBox="1"/>
          <p:nvPr/>
        </p:nvSpPr>
        <p:spPr>
          <a:xfrm>
            <a:off x="0" y="5842337"/>
            <a:ext cx="8534399" cy="1015663"/>
          </a:xfrm>
          <a:prstGeom prst="rect">
            <a:avLst/>
          </a:prstGeom>
          <a:noFill/>
        </p:spPr>
        <p:txBody>
          <a:bodyPr wrap="square" rtlCol="0">
            <a:spAutoFit/>
          </a:bodyPr>
          <a:lstStyle/>
          <a:p>
            <a:pPr marL="228600" indent="-228600">
              <a:buAutoNum type="arabicPeriod"/>
            </a:pPr>
            <a:r>
              <a:rPr lang="en-US" sz="1200" dirty="0" smtClean="0"/>
              <a:t>Source: </a:t>
            </a:r>
            <a:r>
              <a:rPr lang="en-US" sz="1200" dirty="0" smtClean="0">
                <a:hlinkClick r:id="rId4"/>
              </a:rPr>
              <a:t>http://maketheconnection.net/conditions/traumatic-brain-injury?gclid=CIvngc7W7LACFeUBQAodpFgHuA</a:t>
            </a:r>
            <a:endParaRPr lang="en-US" sz="1200" dirty="0" smtClean="0"/>
          </a:p>
          <a:p>
            <a:pPr marL="228600" indent="-228600">
              <a:buFontTx/>
              <a:buAutoNum type="arabicPeriod"/>
            </a:pPr>
            <a:r>
              <a:rPr lang="en-US" sz="1200" dirty="0" smtClean="0"/>
              <a:t>Source: </a:t>
            </a:r>
            <a:r>
              <a:rPr lang="en-US" sz="1200" u="sng" dirty="0" smtClean="0">
                <a:hlinkClick r:id="rId5"/>
              </a:rPr>
              <a:t>http://www.streetdirectory.com/etoday/i-ve-suffered-a-head-injury-cfwcle.html</a:t>
            </a:r>
            <a:r>
              <a:rPr lang="en-US" sz="1200" dirty="0" smtClean="0"/>
              <a:t> </a:t>
            </a:r>
          </a:p>
          <a:p>
            <a:pPr marL="228600" indent="-228600">
              <a:buFontTx/>
              <a:buAutoNum type="arabicPeriod"/>
            </a:pPr>
            <a:r>
              <a:rPr lang="en-US" sz="1200" dirty="0" smtClean="0"/>
              <a:t>Source: </a:t>
            </a:r>
            <a:r>
              <a:rPr lang="en-US" sz="1200" dirty="0" smtClean="0">
                <a:hlinkClick r:id="rId6"/>
              </a:rPr>
              <a:t>http://www.nydailynews.com/news/galleries/the_x_factor_amazing_xrays/the_x_factor_amazing_xrays.html</a:t>
            </a:r>
            <a:endParaRPr lang="en-US" sz="1200" dirty="0" smtClean="0"/>
          </a:p>
          <a:p>
            <a:pPr marL="228600" indent="-228600">
              <a:buFontTx/>
              <a:buAutoNum type="arabicPeriod"/>
            </a:pPr>
            <a:r>
              <a:rPr lang="en-US" sz="1200" dirty="0" smtClean="0"/>
              <a:t>Source: </a:t>
            </a:r>
            <a:r>
              <a:rPr lang="en-US" sz="1200" u="sng" dirty="0" smtClean="0">
                <a:hlinkClick r:id="rId7"/>
              </a:rPr>
              <a:t>http://www.flickr.com/photos/9346632@N07/3614205726</a:t>
            </a:r>
            <a:endParaRPr lang="en-US" sz="1200" u="sng" dirty="0" smtClean="0"/>
          </a:p>
          <a:p>
            <a:pPr marL="228600" indent="-228600">
              <a:buFontTx/>
              <a:buAutoNum type="arabicPeriod"/>
            </a:pPr>
            <a:r>
              <a:rPr lang="en-US" sz="1200" dirty="0" smtClean="0"/>
              <a:t>Source: </a:t>
            </a:r>
            <a:r>
              <a:rPr lang="en-US" sz="1200" dirty="0" smtClean="0">
                <a:hlinkClick r:id="rId8"/>
              </a:rPr>
              <a:t>http://www.healthadvocates.info/2008/03/poor-kids-lives-are-only-half-worth.html</a:t>
            </a:r>
            <a:endParaRPr lang="en-US" dirty="0"/>
          </a:p>
        </p:txBody>
      </p:sp>
      <p:grpSp>
        <p:nvGrpSpPr>
          <p:cNvPr id="20" name="Group 19"/>
          <p:cNvGrpSpPr>
            <a:grpSpLocks noChangeAspect="1"/>
          </p:cNvGrpSpPr>
          <p:nvPr/>
        </p:nvGrpSpPr>
        <p:grpSpPr>
          <a:xfrm>
            <a:off x="5325432" y="2879981"/>
            <a:ext cx="3513768" cy="2911219"/>
            <a:chOff x="2100263" y="1381125"/>
            <a:chExt cx="4943475" cy="4095750"/>
          </a:xfrm>
        </p:grpSpPr>
        <p:pic>
          <p:nvPicPr>
            <p:cNvPr id="1031" name="Picture 7"/>
            <p:cNvPicPr>
              <a:picLocks noChangeAspect="1" noChangeArrowheads="1"/>
            </p:cNvPicPr>
            <p:nvPr/>
          </p:nvPicPr>
          <p:blipFill>
            <a:blip r:embed="rId9"/>
            <a:srcRect/>
            <a:stretch>
              <a:fillRect/>
            </a:stretch>
          </p:blipFill>
          <p:spPr bwMode="auto">
            <a:xfrm>
              <a:off x="2100263" y="1381125"/>
              <a:ext cx="4943475" cy="4095750"/>
            </a:xfrm>
            <a:prstGeom prst="rect">
              <a:avLst/>
            </a:prstGeom>
            <a:noFill/>
            <a:ln w="9525">
              <a:noFill/>
              <a:miter lim="800000"/>
              <a:headEnd/>
              <a:tailEnd/>
            </a:ln>
            <a:effectLst/>
          </p:spPr>
        </p:pic>
        <p:sp>
          <p:nvSpPr>
            <p:cNvPr id="19" name="TextBox 18"/>
            <p:cNvSpPr txBox="1"/>
            <p:nvPr/>
          </p:nvSpPr>
          <p:spPr>
            <a:xfrm>
              <a:off x="6400800" y="5040868"/>
              <a:ext cx="457200" cy="369332"/>
            </a:xfrm>
            <a:prstGeom prst="rect">
              <a:avLst/>
            </a:prstGeom>
            <a:noFill/>
          </p:spPr>
          <p:txBody>
            <a:bodyPr wrap="square" rtlCol="0">
              <a:spAutoFit/>
            </a:bodyPr>
            <a:lstStyle/>
            <a:p>
              <a:r>
                <a:rPr lang="en-US" b="1" dirty="0" smtClean="0">
                  <a:solidFill>
                    <a:schemeClr val="bg1"/>
                  </a:solidFill>
                </a:rPr>
                <a:t>4</a:t>
              </a:r>
              <a:endParaRPr lang="en-US" b="1" dirty="0">
                <a:solidFill>
                  <a:schemeClr val="bg1"/>
                </a:solidFill>
              </a:endParaRPr>
            </a:p>
          </p:txBody>
        </p:sp>
      </p:grpSp>
      <p:grpSp>
        <p:nvGrpSpPr>
          <p:cNvPr id="14" name="Group 13"/>
          <p:cNvGrpSpPr>
            <a:grpSpLocks noChangeAspect="1"/>
          </p:cNvGrpSpPr>
          <p:nvPr/>
        </p:nvGrpSpPr>
        <p:grpSpPr>
          <a:xfrm>
            <a:off x="2654478" y="1143000"/>
            <a:ext cx="3517722" cy="2704338"/>
            <a:chOff x="3015918" y="3733800"/>
            <a:chExt cx="3857149" cy="2817019"/>
          </a:xfrm>
        </p:grpSpPr>
        <p:pic>
          <p:nvPicPr>
            <p:cNvPr id="1030" name="Picture 6"/>
            <p:cNvPicPr>
              <a:picLocks noChangeAspect="1" noChangeArrowheads="1"/>
            </p:cNvPicPr>
            <p:nvPr/>
          </p:nvPicPr>
          <p:blipFill>
            <a:blip r:embed="rId10"/>
            <a:srcRect/>
            <a:stretch>
              <a:fillRect/>
            </a:stretch>
          </p:blipFill>
          <p:spPr bwMode="auto">
            <a:xfrm>
              <a:off x="3015918" y="3733800"/>
              <a:ext cx="3857149" cy="2817019"/>
            </a:xfrm>
            <a:prstGeom prst="rect">
              <a:avLst/>
            </a:prstGeom>
            <a:noFill/>
            <a:ln w="9525">
              <a:noFill/>
              <a:miter lim="800000"/>
              <a:headEnd/>
              <a:tailEnd/>
            </a:ln>
            <a:effectLst/>
          </p:spPr>
        </p:pic>
        <p:sp>
          <p:nvSpPr>
            <p:cNvPr id="13" name="TextBox 12"/>
            <p:cNvSpPr txBox="1"/>
            <p:nvPr/>
          </p:nvSpPr>
          <p:spPr>
            <a:xfrm>
              <a:off x="5867400" y="6096000"/>
              <a:ext cx="457200" cy="381000"/>
            </a:xfrm>
            <a:prstGeom prst="rect">
              <a:avLst/>
            </a:prstGeom>
            <a:noFill/>
          </p:spPr>
          <p:txBody>
            <a:bodyPr wrap="square" rtlCol="0">
              <a:spAutoFit/>
            </a:bodyPr>
            <a:lstStyle/>
            <a:p>
              <a:r>
                <a:rPr lang="en-US" b="1" dirty="0" smtClean="0">
                  <a:solidFill>
                    <a:schemeClr val="bg1"/>
                  </a:solidFill>
                </a:rPr>
                <a:t>3</a:t>
              </a:r>
              <a:endParaRPr lang="en-US" b="1" dirty="0">
                <a:solidFill>
                  <a:schemeClr val="bg1"/>
                </a:solidFill>
              </a:endParaRPr>
            </a:p>
          </p:txBody>
        </p:sp>
      </p:grpSp>
      <p:grpSp>
        <p:nvGrpSpPr>
          <p:cNvPr id="23" name="Group 22"/>
          <p:cNvGrpSpPr/>
          <p:nvPr/>
        </p:nvGrpSpPr>
        <p:grpSpPr>
          <a:xfrm>
            <a:off x="781050" y="3505200"/>
            <a:ext cx="3333750" cy="2209801"/>
            <a:chOff x="4800600" y="2286000"/>
            <a:chExt cx="3333750" cy="2209801"/>
          </a:xfrm>
        </p:grpSpPr>
        <p:pic>
          <p:nvPicPr>
            <p:cNvPr id="21" name="Picture 2" descr="http://www.healthadvocates.info/healthadvocates.info/images/blog/child-brain-injury.jpg"/>
            <p:cNvPicPr>
              <a:picLocks noChangeAspect="1" noChangeArrowheads="1"/>
            </p:cNvPicPr>
            <p:nvPr/>
          </p:nvPicPr>
          <p:blipFill>
            <a:blip r:embed="rId11"/>
            <a:srcRect/>
            <a:stretch>
              <a:fillRect/>
            </a:stretch>
          </p:blipFill>
          <p:spPr bwMode="auto">
            <a:xfrm>
              <a:off x="4800600" y="2286000"/>
              <a:ext cx="3333750" cy="2209801"/>
            </a:xfrm>
            <a:prstGeom prst="rect">
              <a:avLst/>
            </a:prstGeom>
            <a:noFill/>
          </p:spPr>
        </p:pic>
        <p:sp>
          <p:nvSpPr>
            <p:cNvPr id="22" name="TextBox 21"/>
            <p:cNvSpPr txBox="1"/>
            <p:nvPr/>
          </p:nvSpPr>
          <p:spPr>
            <a:xfrm>
              <a:off x="4857750" y="4114800"/>
              <a:ext cx="381000" cy="369332"/>
            </a:xfrm>
            <a:prstGeom prst="rect">
              <a:avLst/>
            </a:prstGeom>
            <a:noFill/>
          </p:spPr>
          <p:txBody>
            <a:bodyPr wrap="square" rtlCol="0">
              <a:spAutoFit/>
            </a:bodyPr>
            <a:lstStyle/>
            <a:p>
              <a:r>
                <a:rPr lang="en-US" b="1" dirty="0" smtClean="0"/>
                <a:t>5</a:t>
              </a:r>
              <a:endParaRPr lang="en-US" b="1" dirty="0"/>
            </a:p>
          </p:txBody>
        </p:sp>
      </p:grpSp>
      <p:sp>
        <p:nvSpPr>
          <p:cNvPr id="18" name="TextBox 17"/>
          <p:cNvSpPr txBox="1"/>
          <p:nvPr/>
        </p:nvSpPr>
        <p:spPr>
          <a:xfrm rot="1582860">
            <a:off x="-89726" y="3314807"/>
            <a:ext cx="9042224" cy="923330"/>
          </a:xfrm>
          <a:prstGeom prst="rect">
            <a:avLst/>
          </a:prstGeom>
          <a:noFill/>
        </p:spPr>
        <p:txBody>
          <a:bodyPr wrap="square" rtlCol="0">
            <a:spAutoFit/>
          </a:bodyPr>
          <a:lstStyle/>
          <a:p>
            <a:r>
              <a:rPr lang="en-US" sz="5400" b="1" dirty="0" smtClean="0">
                <a:ln w="22225">
                  <a:solidFill>
                    <a:schemeClr val="tx1"/>
                  </a:solidFill>
                </a:ln>
                <a:solidFill>
                  <a:srgbClr val="FFC000"/>
                </a:solidFill>
                <a:latin typeface="Aparajita" panose="020B0604020202020204" pitchFamily="34" charset="0"/>
                <a:cs typeface="Aparajita" panose="020B0604020202020204" pitchFamily="34" charset="0"/>
              </a:rPr>
              <a:t>Which individual has a worse injury?</a:t>
            </a:r>
          </a:p>
        </p:txBody>
      </p:sp>
    </p:spTree>
    <p:extLst>
      <p:ext uri="{BB962C8B-B14F-4D97-AF65-F5344CB8AC3E}">
        <p14:creationId xmlns:p14="http://schemas.microsoft.com/office/powerpoint/2010/main" val="2974006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019800" y="76200"/>
            <a:ext cx="2667000" cy="2743200"/>
            <a:chOff x="3200405" y="152403"/>
            <a:chExt cx="2667000" cy="2743200"/>
          </a:xfrm>
        </p:grpSpPr>
        <p:pic>
          <p:nvPicPr>
            <p:cNvPr id="1029" name="Picture 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00405" y="152403"/>
              <a:ext cx="2590800" cy="2743200"/>
            </a:xfrm>
            <a:prstGeom prst="rect">
              <a:avLst/>
            </a:prstGeom>
            <a:noFill/>
            <a:ln w="9525">
              <a:noFill/>
              <a:miter lim="800000"/>
              <a:headEnd/>
              <a:tailEnd/>
            </a:ln>
            <a:effectLst/>
          </p:spPr>
        </p:pic>
        <p:sp>
          <p:nvSpPr>
            <p:cNvPr id="9" name="TextBox 8"/>
            <p:cNvSpPr txBox="1"/>
            <p:nvPr/>
          </p:nvSpPr>
          <p:spPr>
            <a:xfrm>
              <a:off x="5486405" y="2514603"/>
              <a:ext cx="381000" cy="369332"/>
            </a:xfrm>
            <a:prstGeom prst="rect">
              <a:avLst/>
            </a:prstGeom>
            <a:noFill/>
          </p:spPr>
          <p:txBody>
            <a:bodyPr wrap="square" rtlCol="0">
              <a:spAutoFit/>
            </a:bodyPr>
            <a:lstStyle/>
            <a:p>
              <a:r>
                <a:rPr lang="en-US" b="1" dirty="0" smtClean="0"/>
                <a:t>2</a:t>
              </a:r>
              <a:endParaRPr lang="en-US" b="1" dirty="0"/>
            </a:p>
          </p:txBody>
        </p:sp>
      </p:grpSp>
      <p:grpSp>
        <p:nvGrpSpPr>
          <p:cNvPr id="8" name="Group 7"/>
          <p:cNvGrpSpPr/>
          <p:nvPr/>
        </p:nvGrpSpPr>
        <p:grpSpPr>
          <a:xfrm>
            <a:off x="414337" y="0"/>
            <a:ext cx="2786063" cy="3128963"/>
            <a:chOff x="0" y="0"/>
            <a:chExt cx="2786063" cy="3128963"/>
          </a:xfrm>
        </p:grpSpPr>
        <p:pic>
          <p:nvPicPr>
            <p:cNvPr id="1026" name="Picture 2"/>
            <p:cNvPicPr>
              <a:picLocks noChangeAspect="1" noChangeArrowheads="1"/>
            </p:cNvPicPr>
            <p:nvPr/>
          </p:nvPicPr>
          <p:blipFill>
            <a:blip r:embed="rId3"/>
            <a:srcRect/>
            <a:stretch>
              <a:fillRect/>
            </a:stretch>
          </p:blipFill>
          <p:spPr bwMode="auto">
            <a:xfrm>
              <a:off x="0" y="0"/>
              <a:ext cx="2786063" cy="3128963"/>
            </a:xfrm>
            <a:prstGeom prst="rect">
              <a:avLst/>
            </a:prstGeom>
            <a:noFill/>
            <a:ln w="9525">
              <a:noFill/>
              <a:miter lim="800000"/>
              <a:headEnd/>
              <a:tailEnd/>
            </a:ln>
            <a:effectLst/>
          </p:spPr>
        </p:pic>
        <p:sp>
          <p:nvSpPr>
            <p:cNvPr id="6" name="TextBox 5"/>
            <p:cNvSpPr txBox="1"/>
            <p:nvPr/>
          </p:nvSpPr>
          <p:spPr>
            <a:xfrm>
              <a:off x="76200" y="2743200"/>
              <a:ext cx="381000" cy="369332"/>
            </a:xfrm>
            <a:prstGeom prst="rect">
              <a:avLst/>
            </a:prstGeom>
            <a:noFill/>
          </p:spPr>
          <p:txBody>
            <a:bodyPr wrap="square" rtlCol="0">
              <a:spAutoFit/>
            </a:bodyPr>
            <a:lstStyle/>
            <a:p>
              <a:r>
                <a:rPr lang="en-US" b="1" dirty="0" smtClean="0">
                  <a:solidFill>
                    <a:schemeClr val="bg1"/>
                  </a:solidFill>
                </a:rPr>
                <a:t>1</a:t>
              </a:r>
              <a:endParaRPr lang="en-US" b="1" dirty="0">
                <a:solidFill>
                  <a:schemeClr val="bg1"/>
                </a:solidFill>
              </a:endParaRPr>
            </a:p>
          </p:txBody>
        </p:sp>
      </p:grpSp>
      <p:sp>
        <p:nvSpPr>
          <p:cNvPr id="5" name="TextBox 4"/>
          <p:cNvSpPr txBox="1"/>
          <p:nvPr/>
        </p:nvSpPr>
        <p:spPr>
          <a:xfrm>
            <a:off x="0" y="5842337"/>
            <a:ext cx="8534399" cy="1015663"/>
          </a:xfrm>
          <a:prstGeom prst="rect">
            <a:avLst/>
          </a:prstGeom>
          <a:noFill/>
        </p:spPr>
        <p:txBody>
          <a:bodyPr wrap="square" rtlCol="0">
            <a:spAutoFit/>
          </a:bodyPr>
          <a:lstStyle/>
          <a:p>
            <a:pPr marL="228600" indent="-228600">
              <a:buAutoNum type="arabicPeriod"/>
            </a:pPr>
            <a:r>
              <a:rPr lang="en-US" sz="1200" dirty="0" smtClean="0"/>
              <a:t>Source: </a:t>
            </a:r>
            <a:r>
              <a:rPr lang="en-US" sz="1200" dirty="0" smtClean="0">
                <a:hlinkClick r:id="rId4"/>
              </a:rPr>
              <a:t>http://maketheconnection.net/conditions/traumatic-brain-injury?gclid=CIvngc7W7LACFeUBQAodpFgHuA</a:t>
            </a:r>
            <a:endParaRPr lang="en-US" sz="1200" dirty="0" smtClean="0"/>
          </a:p>
          <a:p>
            <a:pPr marL="228600" indent="-228600">
              <a:buFontTx/>
              <a:buAutoNum type="arabicPeriod"/>
            </a:pPr>
            <a:r>
              <a:rPr lang="en-US" sz="1200" dirty="0" smtClean="0"/>
              <a:t>Source: </a:t>
            </a:r>
            <a:r>
              <a:rPr lang="en-US" sz="1200" u="sng" dirty="0" smtClean="0">
                <a:hlinkClick r:id="rId5"/>
              </a:rPr>
              <a:t>http://www.streetdirectory.com/etoday/i-ve-suffered-a-head-injury-cfwcle.html</a:t>
            </a:r>
            <a:r>
              <a:rPr lang="en-US" sz="1200" dirty="0" smtClean="0"/>
              <a:t> </a:t>
            </a:r>
          </a:p>
          <a:p>
            <a:pPr marL="228600" indent="-228600">
              <a:buFontTx/>
              <a:buAutoNum type="arabicPeriod"/>
            </a:pPr>
            <a:r>
              <a:rPr lang="en-US" sz="1200" dirty="0" smtClean="0"/>
              <a:t>Source: </a:t>
            </a:r>
            <a:r>
              <a:rPr lang="en-US" sz="1200" dirty="0" smtClean="0">
                <a:hlinkClick r:id="rId6"/>
              </a:rPr>
              <a:t>http://www.nydailynews.com/news/galleries/the_x_factor_amazing_xrays/the_x_factor_amazing_xrays.html</a:t>
            </a:r>
            <a:endParaRPr lang="en-US" sz="1200" dirty="0" smtClean="0"/>
          </a:p>
          <a:p>
            <a:pPr marL="228600" indent="-228600">
              <a:buFontTx/>
              <a:buAutoNum type="arabicPeriod"/>
            </a:pPr>
            <a:r>
              <a:rPr lang="en-US" sz="1200" dirty="0" smtClean="0"/>
              <a:t>Source: </a:t>
            </a:r>
            <a:r>
              <a:rPr lang="en-US" sz="1200" u="sng" dirty="0" smtClean="0">
                <a:hlinkClick r:id="rId7"/>
              </a:rPr>
              <a:t>http://www.flickr.com/photos/9346632@N07/3614205726</a:t>
            </a:r>
            <a:endParaRPr lang="en-US" sz="1200" u="sng" dirty="0" smtClean="0"/>
          </a:p>
          <a:p>
            <a:pPr marL="228600" indent="-228600">
              <a:buFontTx/>
              <a:buAutoNum type="arabicPeriod"/>
            </a:pPr>
            <a:r>
              <a:rPr lang="en-US" sz="1200" dirty="0" smtClean="0"/>
              <a:t>Source: </a:t>
            </a:r>
            <a:r>
              <a:rPr lang="en-US" sz="1200" dirty="0" smtClean="0">
                <a:hlinkClick r:id="rId8"/>
              </a:rPr>
              <a:t>http://www.healthadvocates.info/2008/03/poor-kids-lives-are-only-half-worth.html</a:t>
            </a:r>
            <a:endParaRPr lang="en-US" dirty="0"/>
          </a:p>
        </p:txBody>
      </p:sp>
      <p:grpSp>
        <p:nvGrpSpPr>
          <p:cNvPr id="20" name="Group 19"/>
          <p:cNvGrpSpPr>
            <a:grpSpLocks noChangeAspect="1"/>
          </p:cNvGrpSpPr>
          <p:nvPr/>
        </p:nvGrpSpPr>
        <p:grpSpPr>
          <a:xfrm>
            <a:off x="5325432" y="2879981"/>
            <a:ext cx="3513768" cy="2911219"/>
            <a:chOff x="2100263" y="1381125"/>
            <a:chExt cx="4943475" cy="4095750"/>
          </a:xfrm>
        </p:grpSpPr>
        <p:pic>
          <p:nvPicPr>
            <p:cNvPr id="1031" name="Picture 7"/>
            <p:cNvPicPr>
              <a:picLocks noChangeAspect="1" noChangeArrowheads="1"/>
            </p:cNvPicPr>
            <p:nvPr/>
          </p:nvPicPr>
          <p:blipFill>
            <a:blip r:embed="rId9"/>
            <a:srcRect/>
            <a:stretch>
              <a:fillRect/>
            </a:stretch>
          </p:blipFill>
          <p:spPr bwMode="auto">
            <a:xfrm>
              <a:off x="2100263" y="1381125"/>
              <a:ext cx="4943475" cy="4095750"/>
            </a:xfrm>
            <a:prstGeom prst="rect">
              <a:avLst/>
            </a:prstGeom>
            <a:noFill/>
            <a:ln w="9525">
              <a:noFill/>
              <a:miter lim="800000"/>
              <a:headEnd/>
              <a:tailEnd/>
            </a:ln>
            <a:effectLst/>
          </p:spPr>
        </p:pic>
        <p:sp>
          <p:nvSpPr>
            <p:cNvPr id="19" name="TextBox 18"/>
            <p:cNvSpPr txBox="1"/>
            <p:nvPr/>
          </p:nvSpPr>
          <p:spPr>
            <a:xfrm>
              <a:off x="6400800" y="5040868"/>
              <a:ext cx="457200" cy="369332"/>
            </a:xfrm>
            <a:prstGeom prst="rect">
              <a:avLst/>
            </a:prstGeom>
            <a:noFill/>
          </p:spPr>
          <p:txBody>
            <a:bodyPr wrap="square" rtlCol="0">
              <a:spAutoFit/>
            </a:bodyPr>
            <a:lstStyle/>
            <a:p>
              <a:r>
                <a:rPr lang="en-US" b="1" dirty="0" smtClean="0">
                  <a:solidFill>
                    <a:schemeClr val="bg1"/>
                  </a:solidFill>
                </a:rPr>
                <a:t>4</a:t>
              </a:r>
              <a:endParaRPr lang="en-US" b="1" dirty="0">
                <a:solidFill>
                  <a:schemeClr val="bg1"/>
                </a:solidFill>
              </a:endParaRPr>
            </a:p>
          </p:txBody>
        </p:sp>
      </p:grpSp>
      <p:grpSp>
        <p:nvGrpSpPr>
          <p:cNvPr id="14" name="Group 13"/>
          <p:cNvGrpSpPr>
            <a:grpSpLocks noChangeAspect="1"/>
          </p:cNvGrpSpPr>
          <p:nvPr/>
        </p:nvGrpSpPr>
        <p:grpSpPr>
          <a:xfrm>
            <a:off x="2654478" y="1143000"/>
            <a:ext cx="3517722" cy="2704338"/>
            <a:chOff x="3015918" y="3733800"/>
            <a:chExt cx="3857149" cy="2817019"/>
          </a:xfrm>
        </p:grpSpPr>
        <p:pic>
          <p:nvPicPr>
            <p:cNvPr id="1030" name="Picture 6"/>
            <p:cNvPicPr>
              <a:picLocks noChangeAspect="1" noChangeArrowheads="1"/>
            </p:cNvPicPr>
            <p:nvPr/>
          </p:nvPicPr>
          <p:blipFill>
            <a:blip r:embed="rId10"/>
            <a:srcRect/>
            <a:stretch>
              <a:fillRect/>
            </a:stretch>
          </p:blipFill>
          <p:spPr bwMode="auto">
            <a:xfrm>
              <a:off x="3015918" y="3733800"/>
              <a:ext cx="3857149" cy="2817019"/>
            </a:xfrm>
            <a:prstGeom prst="rect">
              <a:avLst/>
            </a:prstGeom>
            <a:noFill/>
            <a:ln w="9525">
              <a:noFill/>
              <a:miter lim="800000"/>
              <a:headEnd/>
              <a:tailEnd/>
            </a:ln>
            <a:effectLst/>
          </p:spPr>
        </p:pic>
        <p:sp>
          <p:nvSpPr>
            <p:cNvPr id="13" name="TextBox 12"/>
            <p:cNvSpPr txBox="1"/>
            <p:nvPr/>
          </p:nvSpPr>
          <p:spPr>
            <a:xfrm>
              <a:off x="5867400" y="6096000"/>
              <a:ext cx="457200" cy="381000"/>
            </a:xfrm>
            <a:prstGeom prst="rect">
              <a:avLst/>
            </a:prstGeom>
            <a:noFill/>
          </p:spPr>
          <p:txBody>
            <a:bodyPr wrap="square" rtlCol="0">
              <a:spAutoFit/>
            </a:bodyPr>
            <a:lstStyle/>
            <a:p>
              <a:r>
                <a:rPr lang="en-US" b="1" dirty="0" smtClean="0">
                  <a:solidFill>
                    <a:schemeClr val="bg1"/>
                  </a:solidFill>
                </a:rPr>
                <a:t>3</a:t>
              </a:r>
              <a:endParaRPr lang="en-US" b="1" dirty="0">
                <a:solidFill>
                  <a:schemeClr val="bg1"/>
                </a:solidFill>
              </a:endParaRPr>
            </a:p>
          </p:txBody>
        </p:sp>
      </p:grpSp>
      <p:grpSp>
        <p:nvGrpSpPr>
          <p:cNvPr id="23" name="Group 22"/>
          <p:cNvGrpSpPr/>
          <p:nvPr/>
        </p:nvGrpSpPr>
        <p:grpSpPr>
          <a:xfrm>
            <a:off x="781050" y="3505200"/>
            <a:ext cx="3333750" cy="2209801"/>
            <a:chOff x="4800600" y="2286000"/>
            <a:chExt cx="3333750" cy="2209801"/>
          </a:xfrm>
        </p:grpSpPr>
        <p:pic>
          <p:nvPicPr>
            <p:cNvPr id="21" name="Picture 2" descr="http://www.healthadvocates.info/healthadvocates.info/images/blog/child-brain-injury.jpg"/>
            <p:cNvPicPr>
              <a:picLocks noChangeAspect="1" noChangeArrowheads="1"/>
            </p:cNvPicPr>
            <p:nvPr/>
          </p:nvPicPr>
          <p:blipFill>
            <a:blip r:embed="rId11"/>
            <a:srcRect/>
            <a:stretch>
              <a:fillRect/>
            </a:stretch>
          </p:blipFill>
          <p:spPr bwMode="auto">
            <a:xfrm>
              <a:off x="4800600" y="2286000"/>
              <a:ext cx="3333750" cy="2209801"/>
            </a:xfrm>
            <a:prstGeom prst="rect">
              <a:avLst/>
            </a:prstGeom>
            <a:noFill/>
          </p:spPr>
        </p:pic>
        <p:sp>
          <p:nvSpPr>
            <p:cNvPr id="22" name="TextBox 21"/>
            <p:cNvSpPr txBox="1"/>
            <p:nvPr/>
          </p:nvSpPr>
          <p:spPr>
            <a:xfrm>
              <a:off x="4857750" y="4114800"/>
              <a:ext cx="381000" cy="369332"/>
            </a:xfrm>
            <a:prstGeom prst="rect">
              <a:avLst/>
            </a:prstGeom>
            <a:noFill/>
          </p:spPr>
          <p:txBody>
            <a:bodyPr wrap="square" rtlCol="0">
              <a:spAutoFit/>
            </a:bodyPr>
            <a:lstStyle/>
            <a:p>
              <a:r>
                <a:rPr lang="en-US" b="1" dirty="0" smtClean="0"/>
                <a:t>5</a:t>
              </a:r>
              <a:endParaRPr lang="en-US" b="1" dirty="0"/>
            </a:p>
          </p:txBody>
        </p:sp>
      </p:grpSp>
      <p:sp>
        <p:nvSpPr>
          <p:cNvPr id="18" name="TextBox 17"/>
          <p:cNvSpPr txBox="1"/>
          <p:nvPr/>
        </p:nvSpPr>
        <p:spPr>
          <a:xfrm rot="1582860">
            <a:off x="-66433" y="2926715"/>
            <a:ext cx="9527159" cy="1754326"/>
          </a:xfrm>
          <a:prstGeom prst="rect">
            <a:avLst/>
          </a:prstGeom>
          <a:noFill/>
        </p:spPr>
        <p:txBody>
          <a:bodyPr wrap="square" rtlCol="0">
            <a:spAutoFit/>
          </a:bodyPr>
          <a:lstStyle/>
          <a:p>
            <a:r>
              <a:rPr lang="en-US" sz="5400" b="1" dirty="0" smtClean="0">
                <a:ln w="22225">
                  <a:solidFill>
                    <a:schemeClr val="tx1"/>
                  </a:solidFill>
                </a:ln>
                <a:solidFill>
                  <a:srgbClr val="FFC000"/>
                </a:solidFill>
                <a:latin typeface="Aparajita" panose="020B0604020202020204" pitchFamily="34" charset="0"/>
                <a:cs typeface="Aparajita" panose="020B0604020202020204" pitchFamily="34" charset="0"/>
              </a:rPr>
              <a:t>Is it possible to tell which injury is worse by looking at appearance?</a:t>
            </a:r>
          </a:p>
        </p:txBody>
      </p:sp>
    </p:spTree>
    <p:extLst>
      <p:ext uri="{BB962C8B-B14F-4D97-AF65-F5344CB8AC3E}">
        <p14:creationId xmlns:p14="http://schemas.microsoft.com/office/powerpoint/2010/main" val="2974006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019800" y="76200"/>
            <a:ext cx="2667000" cy="2743200"/>
            <a:chOff x="3200405" y="152403"/>
            <a:chExt cx="2667000" cy="2743200"/>
          </a:xfrm>
        </p:grpSpPr>
        <p:pic>
          <p:nvPicPr>
            <p:cNvPr id="1029" name="Picture 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00405" y="152403"/>
              <a:ext cx="2590800" cy="2743200"/>
            </a:xfrm>
            <a:prstGeom prst="rect">
              <a:avLst/>
            </a:prstGeom>
            <a:noFill/>
            <a:ln w="9525">
              <a:noFill/>
              <a:miter lim="800000"/>
              <a:headEnd/>
              <a:tailEnd/>
            </a:ln>
            <a:effectLst/>
          </p:spPr>
        </p:pic>
        <p:sp>
          <p:nvSpPr>
            <p:cNvPr id="9" name="TextBox 8"/>
            <p:cNvSpPr txBox="1"/>
            <p:nvPr/>
          </p:nvSpPr>
          <p:spPr>
            <a:xfrm>
              <a:off x="5486405" y="2514603"/>
              <a:ext cx="381000" cy="369332"/>
            </a:xfrm>
            <a:prstGeom prst="rect">
              <a:avLst/>
            </a:prstGeom>
            <a:noFill/>
          </p:spPr>
          <p:txBody>
            <a:bodyPr wrap="square" rtlCol="0">
              <a:spAutoFit/>
            </a:bodyPr>
            <a:lstStyle/>
            <a:p>
              <a:r>
                <a:rPr lang="en-US" b="1" dirty="0" smtClean="0"/>
                <a:t>2</a:t>
              </a:r>
              <a:endParaRPr lang="en-US" b="1" dirty="0"/>
            </a:p>
          </p:txBody>
        </p:sp>
      </p:grpSp>
      <p:grpSp>
        <p:nvGrpSpPr>
          <p:cNvPr id="8" name="Group 7"/>
          <p:cNvGrpSpPr/>
          <p:nvPr/>
        </p:nvGrpSpPr>
        <p:grpSpPr>
          <a:xfrm>
            <a:off x="414337" y="0"/>
            <a:ext cx="2786063" cy="3128963"/>
            <a:chOff x="0" y="0"/>
            <a:chExt cx="2786063" cy="3128963"/>
          </a:xfrm>
        </p:grpSpPr>
        <p:pic>
          <p:nvPicPr>
            <p:cNvPr id="1026" name="Picture 2"/>
            <p:cNvPicPr>
              <a:picLocks noChangeAspect="1" noChangeArrowheads="1"/>
            </p:cNvPicPr>
            <p:nvPr/>
          </p:nvPicPr>
          <p:blipFill>
            <a:blip r:embed="rId3"/>
            <a:srcRect/>
            <a:stretch>
              <a:fillRect/>
            </a:stretch>
          </p:blipFill>
          <p:spPr bwMode="auto">
            <a:xfrm>
              <a:off x="0" y="0"/>
              <a:ext cx="2786063" cy="3128963"/>
            </a:xfrm>
            <a:prstGeom prst="rect">
              <a:avLst/>
            </a:prstGeom>
            <a:noFill/>
            <a:ln w="9525">
              <a:noFill/>
              <a:miter lim="800000"/>
              <a:headEnd/>
              <a:tailEnd/>
            </a:ln>
            <a:effectLst/>
          </p:spPr>
        </p:pic>
        <p:sp>
          <p:nvSpPr>
            <p:cNvPr id="6" name="TextBox 5"/>
            <p:cNvSpPr txBox="1"/>
            <p:nvPr/>
          </p:nvSpPr>
          <p:spPr>
            <a:xfrm>
              <a:off x="76200" y="2743200"/>
              <a:ext cx="381000" cy="369332"/>
            </a:xfrm>
            <a:prstGeom prst="rect">
              <a:avLst/>
            </a:prstGeom>
            <a:noFill/>
          </p:spPr>
          <p:txBody>
            <a:bodyPr wrap="square" rtlCol="0">
              <a:spAutoFit/>
            </a:bodyPr>
            <a:lstStyle/>
            <a:p>
              <a:r>
                <a:rPr lang="en-US" b="1" dirty="0" smtClean="0">
                  <a:solidFill>
                    <a:schemeClr val="bg1"/>
                  </a:solidFill>
                </a:rPr>
                <a:t>1</a:t>
              </a:r>
              <a:endParaRPr lang="en-US" b="1" dirty="0">
                <a:solidFill>
                  <a:schemeClr val="bg1"/>
                </a:solidFill>
              </a:endParaRPr>
            </a:p>
          </p:txBody>
        </p:sp>
      </p:grpSp>
      <p:sp>
        <p:nvSpPr>
          <p:cNvPr id="5" name="TextBox 4"/>
          <p:cNvSpPr txBox="1"/>
          <p:nvPr/>
        </p:nvSpPr>
        <p:spPr>
          <a:xfrm>
            <a:off x="0" y="5842337"/>
            <a:ext cx="8534399" cy="1015663"/>
          </a:xfrm>
          <a:prstGeom prst="rect">
            <a:avLst/>
          </a:prstGeom>
          <a:noFill/>
        </p:spPr>
        <p:txBody>
          <a:bodyPr wrap="square" rtlCol="0">
            <a:spAutoFit/>
          </a:bodyPr>
          <a:lstStyle/>
          <a:p>
            <a:pPr marL="228600" indent="-228600">
              <a:buAutoNum type="arabicPeriod"/>
            </a:pPr>
            <a:r>
              <a:rPr lang="en-US" sz="1200" dirty="0" smtClean="0"/>
              <a:t>Source: </a:t>
            </a:r>
            <a:r>
              <a:rPr lang="en-US" sz="1200" dirty="0" smtClean="0">
                <a:hlinkClick r:id="rId4"/>
              </a:rPr>
              <a:t>http://maketheconnection.net/conditions/traumatic-brain-injury?gclid=CIvngc7W7LACFeUBQAodpFgHuA</a:t>
            </a:r>
            <a:endParaRPr lang="en-US" sz="1200" dirty="0" smtClean="0"/>
          </a:p>
          <a:p>
            <a:pPr marL="228600" indent="-228600">
              <a:buFontTx/>
              <a:buAutoNum type="arabicPeriod"/>
            </a:pPr>
            <a:r>
              <a:rPr lang="en-US" sz="1200" dirty="0" smtClean="0"/>
              <a:t>Source: </a:t>
            </a:r>
            <a:r>
              <a:rPr lang="en-US" sz="1200" u="sng" dirty="0" smtClean="0">
                <a:hlinkClick r:id="rId5"/>
              </a:rPr>
              <a:t>http://www.streetdirectory.com/etoday/i-ve-suffered-a-head-injury-cfwcle.html</a:t>
            </a:r>
            <a:r>
              <a:rPr lang="en-US" sz="1200" dirty="0" smtClean="0"/>
              <a:t> </a:t>
            </a:r>
          </a:p>
          <a:p>
            <a:pPr marL="228600" indent="-228600">
              <a:buFontTx/>
              <a:buAutoNum type="arabicPeriod"/>
            </a:pPr>
            <a:r>
              <a:rPr lang="en-US" sz="1200" dirty="0" smtClean="0"/>
              <a:t>Source: </a:t>
            </a:r>
            <a:r>
              <a:rPr lang="en-US" sz="1200" dirty="0" smtClean="0">
                <a:hlinkClick r:id="rId6"/>
              </a:rPr>
              <a:t>http://www.nydailynews.com/news/galleries/the_x_factor_amazing_xrays/the_x_factor_amazing_xrays.html</a:t>
            </a:r>
            <a:endParaRPr lang="en-US" sz="1200" dirty="0" smtClean="0"/>
          </a:p>
          <a:p>
            <a:pPr marL="228600" indent="-228600">
              <a:buFontTx/>
              <a:buAutoNum type="arabicPeriod"/>
            </a:pPr>
            <a:r>
              <a:rPr lang="en-US" sz="1200" dirty="0" smtClean="0"/>
              <a:t>Source: </a:t>
            </a:r>
            <a:r>
              <a:rPr lang="en-US" sz="1200" u="sng" dirty="0" smtClean="0">
                <a:hlinkClick r:id="rId7"/>
              </a:rPr>
              <a:t>http://www.flickr.com/photos/9346632@N07/3614205726</a:t>
            </a:r>
            <a:endParaRPr lang="en-US" sz="1200" u="sng" dirty="0" smtClean="0"/>
          </a:p>
          <a:p>
            <a:pPr marL="228600" indent="-228600">
              <a:buFontTx/>
              <a:buAutoNum type="arabicPeriod"/>
            </a:pPr>
            <a:r>
              <a:rPr lang="en-US" sz="1200" dirty="0" smtClean="0"/>
              <a:t>Source: </a:t>
            </a:r>
            <a:r>
              <a:rPr lang="en-US" sz="1200" dirty="0" smtClean="0">
                <a:hlinkClick r:id="rId8"/>
              </a:rPr>
              <a:t>http://www.healthadvocates.info/2008/03/poor-kids-lives-are-only-half-worth.html</a:t>
            </a:r>
            <a:endParaRPr lang="en-US" dirty="0"/>
          </a:p>
        </p:txBody>
      </p:sp>
      <p:grpSp>
        <p:nvGrpSpPr>
          <p:cNvPr id="20" name="Group 19"/>
          <p:cNvGrpSpPr>
            <a:grpSpLocks noChangeAspect="1"/>
          </p:cNvGrpSpPr>
          <p:nvPr/>
        </p:nvGrpSpPr>
        <p:grpSpPr>
          <a:xfrm>
            <a:off x="5325432" y="2879981"/>
            <a:ext cx="3513768" cy="2911219"/>
            <a:chOff x="2100263" y="1381125"/>
            <a:chExt cx="4943475" cy="4095750"/>
          </a:xfrm>
        </p:grpSpPr>
        <p:pic>
          <p:nvPicPr>
            <p:cNvPr id="1031" name="Picture 7"/>
            <p:cNvPicPr>
              <a:picLocks noChangeAspect="1" noChangeArrowheads="1"/>
            </p:cNvPicPr>
            <p:nvPr/>
          </p:nvPicPr>
          <p:blipFill>
            <a:blip r:embed="rId9"/>
            <a:srcRect/>
            <a:stretch>
              <a:fillRect/>
            </a:stretch>
          </p:blipFill>
          <p:spPr bwMode="auto">
            <a:xfrm>
              <a:off x="2100263" y="1381125"/>
              <a:ext cx="4943475" cy="4095750"/>
            </a:xfrm>
            <a:prstGeom prst="rect">
              <a:avLst/>
            </a:prstGeom>
            <a:noFill/>
            <a:ln w="9525">
              <a:noFill/>
              <a:miter lim="800000"/>
              <a:headEnd/>
              <a:tailEnd/>
            </a:ln>
            <a:effectLst/>
          </p:spPr>
        </p:pic>
        <p:sp>
          <p:nvSpPr>
            <p:cNvPr id="19" name="TextBox 18"/>
            <p:cNvSpPr txBox="1"/>
            <p:nvPr/>
          </p:nvSpPr>
          <p:spPr>
            <a:xfrm>
              <a:off x="6400800" y="5040868"/>
              <a:ext cx="457200" cy="369332"/>
            </a:xfrm>
            <a:prstGeom prst="rect">
              <a:avLst/>
            </a:prstGeom>
            <a:noFill/>
          </p:spPr>
          <p:txBody>
            <a:bodyPr wrap="square" rtlCol="0">
              <a:spAutoFit/>
            </a:bodyPr>
            <a:lstStyle/>
            <a:p>
              <a:r>
                <a:rPr lang="en-US" b="1" dirty="0" smtClean="0">
                  <a:solidFill>
                    <a:schemeClr val="bg1"/>
                  </a:solidFill>
                </a:rPr>
                <a:t>4</a:t>
              </a:r>
              <a:endParaRPr lang="en-US" b="1" dirty="0">
                <a:solidFill>
                  <a:schemeClr val="bg1"/>
                </a:solidFill>
              </a:endParaRPr>
            </a:p>
          </p:txBody>
        </p:sp>
      </p:grpSp>
      <p:grpSp>
        <p:nvGrpSpPr>
          <p:cNvPr id="14" name="Group 13"/>
          <p:cNvGrpSpPr>
            <a:grpSpLocks noChangeAspect="1"/>
          </p:cNvGrpSpPr>
          <p:nvPr/>
        </p:nvGrpSpPr>
        <p:grpSpPr>
          <a:xfrm>
            <a:off x="2654478" y="1143000"/>
            <a:ext cx="3517722" cy="2704338"/>
            <a:chOff x="3015918" y="3733800"/>
            <a:chExt cx="3857149" cy="2817019"/>
          </a:xfrm>
        </p:grpSpPr>
        <p:pic>
          <p:nvPicPr>
            <p:cNvPr id="1030" name="Picture 6"/>
            <p:cNvPicPr>
              <a:picLocks noChangeAspect="1" noChangeArrowheads="1"/>
            </p:cNvPicPr>
            <p:nvPr/>
          </p:nvPicPr>
          <p:blipFill>
            <a:blip r:embed="rId10"/>
            <a:srcRect/>
            <a:stretch>
              <a:fillRect/>
            </a:stretch>
          </p:blipFill>
          <p:spPr bwMode="auto">
            <a:xfrm>
              <a:off x="3015918" y="3733800"/>
              <a:ext cx="3857149" cy="2817019"/>
            </a:xfrm>
            <a:prstGeom prst="rect">
              <a:avLst/>
            </a:prstGeom>
            <a:noFill/>
            <a:ln w="9525">
              <a:noFill/>
              <a:miter lim="800000"/>
              <a:headEnd/>
              <a:tailEnd/>
            </a:ln>
            <a:effectLst/>
          </p:spPr>
        </p:pic>
        <p:sp>
          <p:nvSpPr>
            <p:cNvPr id="13" name="TextBox 12"/>
            <p:cNvSpPr txBox="1"/>
            <p:nvPr/>
          </p:nvSpPr>
          <p:spPr>
            <a:xfrm>
              <a:off x="5867400" y="6096000"/>
              <a:ext cx="457200" cy="381000"/>
            </a:xfrm>
            <a:prstGeom prst="rect">
              <a:avLst/>
            </a:prstGeom>
            <a:noFill/>
          </p:spPr>
          <p:txBody>
            <a:bodyPr wrap="square" rtlCol="0">
              <a:spAutoFit/>
            </a:bodyPr>
            <a:lstStyle/>
            <a:p>
              <a:r>
                <a:rPr lang="en-US" b="1" dirty="0" smtClean="0">
                  <a:solidFill>
                    <a:schemeClr val="bg1"/>
                  </a:solidFill>
                </a:rPr>
                <a:t>3</a:t>
              </a:r>
              <a:endParaRPr lang="en-US" b="1" dirty="0">
                <a:solidFill>
                  <a:schemeClr val="bg1"/>
                </a:solidFill>
              </a:endParaRPr>
            </a:p>
          </p:txBody>
        </p:sp>
      </p:grpSp>
      <p:grpSp>
        <p:nvGrpSpPr>
          <p:cNvPr id="23" name="Group 22"/>
          <p:cNvGrpSpPr/>
          <p:nvPr/>
        </p:nvGrpSpPr>
        <p:grpSpPr>
          <a:xfrm>
            <a:off x="781050" y="3505200"/>
            <a:ext cx="3333750" cy="2209801"/>
            <a:chOff x="4800600" y="2286000"/>
            <a:chExt cx="3333750" cy="2209801"/>
          </a:xfrm>
        </p:grpSpPr>
        <p:pic>
          <p:nvPicPr>
            <p:cNvPr id="21" name="Picture 2" descr="http://www.healthadvocates.info/healthadvocates.info/images/blog/child-brain-injury.jpg"/>
            <p:cNvPicPr>
              <a:picLocks noChangeAspect="1" noChangeArrowheads="1"/>
            </p:cNvPicPr>
            <p:nvPr/>
          </p:nvPicPr>
          <p:blipFill>
            <a:blip r:embed="rId11"/>
            <a:srcRect/>
            <a:stretch>
              <a:fillRect/>
            </a:stretch>
          </p:blipFill>
          <p:spPr bwMode="auto">
            <a:xfrm>
              <a:off x="4800600" y="2286000"/>
              <a:ext cx="3333750" cy="2209801"/>
            </a:xfrm>
            <a:prstGeom prst="rect">
              <a:avLst/>
            </a:prstGeom>
            <a:noFill/>
          </p:spPr>
        </p:pic>
        <p:sp>
          <p:nvSpPr>
            <p:cNvPr id="22" name="TextBox 21"/>
            <p:cNvSpPr txBox="1"/>
            <p:nvPr/>
          </p:nvSpPr>
          <p:spPr>
            <a:xfrm>
              <a:off x="4857750" y="4114800"/>
              <a:ext cx="381000" cy="369332"/>
            </a:xfrm>
            <a:prstGeom prst="rect">
              <a:avLst/>
            </a:prstGeom>
            <a:noFill/>
          </p:spPr>
          <p:txBody>
            <a:bodyPr wrap="square" rtlCol="0">
              <a:spAutoFit/>
            </a:bodyPr>
            <a:lstStyle/>
            <a:p>
              <a:r>
                <a:rPr lang="en-US" b="1" dirty="0" smtClean="0"/>
                <a:t>5</a:t>
              </a:r>
              <a:endParaRPr lang="en-US" b="1" dirty="0"/>
            </a:p>
          </p:txBody>
        </p:sp>
      </p:grpSp>
      <p:sp>
        <p:nvSpPr>
          <p:cNvPr id="18" name="TextBox 17"/>
          <p:cNvSpPr txBox="1"/>
          <p:nvPr/>
        </p:nvSpPr>
        <p:spPr>
          <a:xfrm rot="1582860">
            <a:off x="-479346" y="2885873"/>
            <a:ext cx="10188296" cy="1754326"/>
          </a:xfrm>
          <a:prstGeom prst="rect">
            <a:avLst/>
          </a:prstGeom>
          <a:noFill/>
        </p:spPr>
        <p:txBody>
          <a:bodyPr wrap="square" rtlCol="0">
            <a:spAutoFit/>
          </a:bodyPr>
          <a:lstStyle/>
          <a:p>
            <a:r>
              <a:rPr lang="en-US" sz="5400" b="1" dirty="0" smtClean="0">
                <a:ln w="22225">
                  <a:solidFill>
                    <a:schemeClr val="tx1"/>
                  </a:solidFill>
                </a:ln>
                <a:solidFill>
                  <a:srgbClr val="FFC000"/>
                </a:solidFill>
                <a:latin typeface="Aparajita" panose="020B0604020202020204" pitchFamily="34" charset="0"/>
                <a:cs typeface="Aparajita" panose="020B0604020202020204" pitchFamily="34" charset="0"/>
              </a:rPr>
              <a:t>Which images show an open head injury? Closed head injury?</a:t>
            </a:r>
          </a:p>
        </p:txBody>
      </p:sp>
    </p:spTree>
    <p:extLst>
      <p:ext uri="{BB962C8B-B14F-4D97-AF65-F5344CB8AC3E}">
        <p14:creationId xmlns:p14="http://schemas.microsoft.com/office/powerpoint/2010/main" val="2974006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Traumatic Brain Injury?</a:t>
            </a:r>
            <a:endParaRPr lang="en-US" dirty="0"/>
          </a:p>
        </p:txBody>
      </p:sp>
      <p:sp>
        <p:nvSpPr>
          <p:cNvPr id="3" name="Content Placeholder 2"/>
          <p:cNvSpPr>
            <a:spLocks noGrp="1"/>
          </p:cNvSpPr>
          <p:nvPr>
            <p:ph idx="1"/>
          </p:nvPr>
        </p:nvSpPr>
        <p:spPr>
          <a:xfrm>
            <a:off x="152400" y="3200400"/>
            <a:ext cx="8839200" cy="3200400"/>
          </a:xfrm>
        </p:spPr>
        <p:txBody>
          <a:bodyPr>
            <a:normAutofit/>
          </a:bodyPr>
          <a:lstStyle/>
          <a:p>
            <a:r>
              <a:rPr lang="en-US" sz="3600" b="1" dirty="0" smtClean="0">
                <a:latin typeface="Aparajita" panose="020B0604020202020204" pitchFamily="34" charset="0"/>
                <a:cs typeface="Aparajita" panose="020B0604020202020204" pitchFamily="34" charset="0"/>
              </a:rPr>
              <a:t>Can an injury be severe even if the patient appears to be fine?</a:t>
            </a:r>
          </a:p>
          <a:p>
            <a:pPr marL="118872" indent="0">
              <a:buNone/>
            </a:pPr>
            <a:r>
              <a:rPr lang="en-US" sz="1900" dirty="0" smtClean="0">
                <a:hlinkClick r:id="rId2"/>
              </a:rPr>
              <a:t>http://maketheconnection.net/conditions/traumatic-brain-injury?gclid=Clvngc7W7LACFeUBQAodpFgHuA</a:t>
            </a:r>
            <a:endParaRPr lang="en-US" sz="1900" dirty="0" smtClean="0"/>
          </a:p>
          <a:p>
            <a:pPr marL="118872" indent="0">
              <a:buNone/>
            </a:pPr>
            <a:endParaRPr lang="en-US" sz="1900" dirty="0"/>
          </a:p>
          <a:p>
            <a:pPr marL="118872" indent="0">
              <a:buNone/>
            </a:pPr>
            <a:r>
              <a:rPr lang="en-US" sz="1900" b="1" dirty="0" smtClean="0">
                <a:solidFill>
                  <a:schemeClr val="accent5">
                    <a:lumMod val="50000"/>
                  </a:schemeClr>
                </a:solidFill>
              </a:rPr>
              <a:t>Google:  Natasha Richardson, Gabby </a:t>
            </a:r>
            <a:r>
              <a:rPr lang="en-US" sz="1900" b="1" dirty="0" err="1" smtClean="0">
                <a:solidFill>
                  <a:schemeClr val="accent5">
                    <a:lumMod val="50000"/>
                  </a:schemeClr>
                </a:solidFill>
              </a:rPr>
              <a:t>Giffords</a:t>
            </a:r>
            <a:endParaRPr lang="en-US" sz="1900" b="1" dirty="0" smtClean="0">
              <a:solidFill>
                <a:schemeClr val="accent5">
                  <a:lumMod val="50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447800"/>
            <a:ext cx="1619250" cy="1818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196732"/>
            <a:ext cx="2767012" cy="2069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425509"/>
            <a:ext cx="2371724" cy="1611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52057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1: TBI Stories</a:t>
            </a:r>
            <a:endParaRPr lang="en-US" dirty="0"/>
          </a:p>
        </p:txBody>
      </p:sp>
      <p:sp>
        <p:nvSpPr>
          <p:cNvPr id="3" name="Content Placeholder 2"/>
          <p:cNvSpPr>
            <a:spLocks noGrp="1"/>
          </p:cNvSpPr>
          <p:nvPr>
            <p:ph idx="1"/>
          </p:nvPr>
        </p:nvSpPr>
        <p:spPr>
          <a:xfrm>
            <a:off x="152400" y="1775191"/>
            <a:ext cx="8763000" cy="4625609"/>
          </a:xfrm>
        </p:spPr>
        <p:txBody>
          <a:bodyPr>
            <a:normAutofit fontScale="92500" lnSpcReduction="10000"/>
          </a:bodyPr>
          <a:lstStyle/>
          <a:p>
            <a:r>
              <a:rPr lang="en-US" b="1" dirty="0" smtClean="0"/>
              <a:t>You will work in groups to read &amp; discuss news articles about </a:t>
            </a:r>
            <a:r>
              <a:rPr lang="en-US" b="1" dirty="0"/>
              <a:t>real situations involving </a:t>
            </a:r>
            <a:r>
              <a:rPr lang="en-US" b="1" dirty="0" smtClean="0"/>
              <a:t>TBI. Cases </a:t>
            </a:r>
            <a:r>
              <a:rPr lang="en-US" b="1" dirty="0"/>
              <a:t>of TBI fall into one of three different general classifications: mild, </a:t>
            </a:r>
            <a:r>
              <a:rPr lang="en-US" b="1" dirty="0" smtClean="0"/>
              <a:t>moderate, or </a:t>
            </a:r>
            <a:r>
              <a:rPr lang="en-US" b="1" dirty="0"/>
              <a:t>severe. </a:t>
            </a:r>
            <a:r>
              <a:rPr lang="en-US" b="1" dirty="0" smtClean="0"/>
              <a:t>Your group will read three </a:t>
            </a:r>
            <a:r>
              <a:rPr lang="en-US" b="1" dirty="0"/>
              <a:t>different articles, each of which discusses an example of one of </a:t>
            </a:r>
            <a:r>
              <a:rPr lang="en-US" b="1" dirty="0" smtClean="0"/>
              <a:t>the three </a:t>
            </a:r>
            <a:r>
              <a:rPr lang="en-US" b="1" dirty="0"/>
              <a:t>different TBI classifications. While </a:t>
            </a:r>
            <a:r>
              <a:rPr lang="en-US" b="1" dirty="0" smtClean="0"/>
              <a:t>reading, make </a:t>
            </a:r>
            <a:r>
              <a:rPr lang="en-US" b="1" dirty="0"/>
              <a:t>sure to identify and </a:t>
            </a:r>
            <a:r>
              <a:rPr lang="en-US" b="1" dirty="0" smtClean="0"/>
              <a:t>highlight </a:t>
            </a:r>
            <a:r>
              <a:rPr lang="en-US" b="1" dirty="0"/>
              <a:t>the </a:t>
            </a:r>
            <a:r>
              <a:rPr lang="en-US" b="1" dirty="0" smtClean="0"/>
              <a:t>main points </a:t>
            </a:r>
            <a:r>
              <a:rPr lang="en-US" b="1" dirty="0"/>
              <a:t>that could be used as distinguishing factors to help classify the cases of TBI</a:t>
            </a:r>
            <a:r>
              <a:rPr lang="en-US" b="1" dirty="0" smtClean="0"/>
              <a:t>.</a:t>
            </a:r>
            <a:endParaRPr lang="en-US" b="1" dirty="0" smtClean="0"/>
          </a:p>
          <a:p>
            <a:endParaRPr lang="en-US" dirty="0" smtClean="0"/>
          </a:p>
        </p:txBody>
      </p:sp>
    </p:spTree>
    <p:extLst>
      <p:ext uri="{BB962C8B-B14F-4D97-AF65-F5344CB8AC3E}">
        <p14:creationId xmlns:p14="http://schemas.microsoft.com/office/powerpoint/2010/main" val="36225653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52728"/>
          </a:xfrm>
        </p:spPr>
        <p:txBody>
          <a:bodyPr>
            <a:normAutofit fontScale="90000"/>
          </a:bodyPr>
          <a:lstStyle/>
          <a:p>
            <a:r>
              <a:rPr lang="en-US" dirty="0" smtClean="0"/>
              <a:t>Lesson 1: What is TBI? </a:t>
            </a:r>
            <a:br>
              <a:rPr lang="en-US" dirty="0" smtClean="0"/>
            </a:br>
            <a:r>
              <a:rPr lang="en-US" dirty="0" smtClean="0"/>
              <a:t>Group Discussion Questions:</a:t>
            </a:r>
            <a:r>
              <a:rPr lang="en-US" dirty="0"/>
              <a:t/>
            </a:r>
            <a:br>
              <a:rPr lang="en-US" dirty="0"/>
            </a:br>
            <a:endParaRPr lang="en-US" dirty="0"/>
          </a:p>
        </p:txBody>
      </p:sp>
      <p:sp>
        <p:nvSpPr>
          <p:cNvPr id="3" name="Content Placeholder 2"/>
          <p:cNvSpPr>
            <a:spLocks noGrp="1"/>
          </p:cNvSpPr>
          <p:nvPr>
            <p:ph idx="1"/>
          </p:nvPr>
        </p:nvSpPr>
        <p:spPr>
          <a:xfrm>
            <a:off x="76200" y="1775191"/>
            <a:ext cx="8915400" cy="4625609"/>
          </a:xfrm>
        </p:spPr>
        <p:txBody>
          <a:bodyPr>
            <a:normAutofit fontScale="92500" lnSpcReduction="10000"/>
          </a:bodyPr>
          <a:lstStyle/>
          <a:p>
            <a:pPr marL="633222" indent="-514350">
              <a:buFont typeface="+mj-lt"/>
              <a:buAutoNum type="arabicPeriod"/>
            </a:pPr>
            <a:r>
              <a:rPr lang="en-US" dirty="0" smtClean="0">
                <a:latin typeface="Aparajita" panose="020B0604020202020204" pitchFamily="34" charset="0"/>
                <a:cs typeface="Aparajita" panose="020B0604020202020204" pitchFamily="34" charset="0"/>
              </a:rPr>
              <a:t>Please </a:t>
            </a:r>
            <a:r>
              <a:rPr lang="en-US" dirty="0" smtClean="0">
                <a:latin typeface="Aparajita" panose="020B0604020202020204" pitchFamily="34" charset="0"/>
                <a:cs typeface="Aparajita" panose="020B0604020202020204" pitchFamily="34" charset="0"/>
              </a:rPr>
              <a:t>describe how the injury occurred.</a:t>
            </a:r>
          </a:p>
          <a:p>
            <a:pPr marL="633222" indent="-514350">
              <a:buFont typeface="+mj-lt"/>
              <a:buAutoNum type="arabicPeriod"/>
            </a:pPr>
            <a:r>
              <a:rPr lang="en-US" dirty="0" smtClean="0">
                <a:latin typeface="Aparajita" panose="020B0604020202020204" pitchFamily="34" charset="0"/>
                <a:cs typeface="Aparajita" panose="020B0604020202020204" pitchFamily="34" charset="0"/>
              </a:rPr>
              <a:t>Did the victim have any immediate consequences of the injury, such as loss of consciousness? If so, what were they and how long did they last?</a:t>
            </a:r>
          </a:p>
          <a:p>
            <a:pPr marL="633222" indent="-514350">
              <a:buFont typeface="+mj-lt"/>
              <a:buAutoNum type="arabicPeriod"/>
            </a:pPr>
            <a:r>
              <a:rPr lang="en-US" dirty="0" smtClean="0">
                <a:latin typeface="Aparajita" panose="020B0604020202020204" pitchFamily="34" charset="0"/>
                <a:cs typeface="Aparajita" panose="020B0604020202020204" pitchFamily="34" charset="0"/>
              </a:rPr>
              <a:t>Were there any accompanying injuries in this case (i.e. brain contusions)? </a:t>
            </a:r>
          </a:p>
          <a:p>
            <a:pPr marL="633222" indent="-514350">
              <a:buFont typeface="+mj-lt"/>
              <a:buAutoNum type="arabicPeriod"/>
            </a:pPr>
            <a:r>
              <a:rPr lang="en-US" dirty="0" smtClean="0">
                <a:latin typeface="Aparajita" panose="020B0604020202020204" pitchFamily="34" charset="0"/>
                <a:cs typeface="Aparajita" panose="020B0604020202020204" pitchFamily="34" charset="0"/>
              </a:rPr>
              <a:t>Were there any long-term effects or symptoms that persisted in the victim’s life?</a:t>
            </a:r>
          </a:p>
          <a:p>
            <a:pPr marL="633222" indent="-514350">
              <a:buFont typeface="+mj-lt"/>
              <a:buAutoNum type="arabicPeriod"/>
            </a:pPr>
            <a:r>
              <a:rPr lang="en-US" dirty="0" smtClean="0">
                <a:latin typeface="Aparajita" panose="020B0604020202020204" pitchFamily="34" charset="0"/>
                <a:cs typeface="Aparajita" panose="020B0604020202020204" pitchFamily="34" charset="0"/>
              </a:rPr>
              <a:t>What are other main points from the article that you think may be important to consider when classifying </a:t>
            </a:r>
            <a:r>
              <a:rPr lang="en-US" dirty="0">
                <a:latin typeface="Aparajita" panose="020B0604020202020204" pitchFamily="34" charset="0"/>
                <a:cs typeface="Aparajita" panose="020B0604020202020204" pitchFamily="34" charset="0"/>
              </a:rPr>
              <a:t>T</a:t>
            </a:r>
            <a:r>
              <a:rPr lang="en-US" dirty="0" smtClean="0">
                <a:latin typeface="Aparajita" panose="020B0604020202020204" pitchFamily="34" charset="0"/>
                <a:cs typeface="Aparajita" panose="020B0604020202020204" pitchFamily="34" charset="0"/>
              </a:rPr>
              <a:t>raumatic </a:t>
            </a:r>
            <a:r>
              <a:rPr lang="en-US" dirty="0">
                <a:latin typeface="Aparajita" panose="020B0604020202020204" pitchFamily="34" charset="0"/>
                <a:cs typeface="Aparajita" panose="020B0604020202020204" pitchFamily="34" charset="0"/>
              </a:rPr>
              <a:t>B</a:t>
            </a:r>
            <a:r>
              <a:rPr lang="en-US" dirty="0" smtClean="0">
                <a:latin typeface="Aparajita" panose="020B0604020202020204" pitchFamily="34" charset="0"/>
                <a:cs typeface="Aparajita" panose="020B0604020202020204" pitchFamily="34" charset="0"/>
              </a:rPr>
              <a:t>rain Injury? </a:t>
            </a:r>
            <a:endParaRPr lang="en-US"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13103594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744</TotalTime>
  <Words>700</Words>
  <Application>Microsoft Office PowerPoint</Application>
  <PresentationFormat>On-screen Show (4:3)</PresentationFormat>
  <Paragraphs>95</Paragraphs>
  <Slides>13</Slides>
  <Notes>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Module</vt:lpstr>
      <vt:lpstr>The Golden Hour: Day 1</vt:lpstr>
      <vt:lpstr>INITIAL THOUGHTS</vt:lpstr>
      <vt:lpstr>PowerPoint Presentation</vt:lpstr>
      <vt:lpstr>PowerPoint Presentation</vt:lpstr>
      <vt:lpstr>PowerPoint Presentation</vt:lpstr>
      <vt:lpstr>PowerPoint Presentation</vt:lpstr>
      <vt:lpstr>What is Traumatic Brain Injury?</vt:lpstr>
      <vt:lpstr>Activity 1: TBI Stories</vt:lpstr>
      <vt:lpstr>Lesson 1: What is TBI?  Group Discussion Questions: </vt:lpstr>
      <vt:lpstr>Class Summary Discussion</vt:lpstr>
      <vt:lpstr>Assessing an Injury…</vt:lpstr>
      <vt:lpstr>WRITE IT DOWN…</vt:lpstr>
      <vt:lpstr>Activity 2: Play the Game</vt:lpstr>
    </vt:vector>
  </TitlesOfParts>
  <Company>Kent School District 415</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Golden Hour</dc:title>
  <dc:creator>KSD</dc:creator>
  <cp:lastModifiedBy>KSD</cp:lastModifiedBy>
  <cp:revision>14</cp:revision>
  <dcterms:created xsi:type="dcterms:W3CDTF">2014-01-30T03:01:35Z</dcterms:created>
  <dcterms:modified xsi:type="dcterms:W3CDTF">2014-02-03T22:15:16Z</dcterms:modified>
</cp:coreProperties>
</file>