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8" r:id="rId3"/>
    <p:sldId id="273" r:id="rId4"/>
    <p:sldId id="274" r:id="rId5"/>
    <p:sldId id="276" r:id="rId6"/>
    <p:sldId id="275" r:id="rId7"/>
    <p:sldId id="269" r:id="rId8"/>
    <p:sldId id="270" r:id="rId9"/>
    <p:sldId id="272"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3A2C21D-9842-46CC-B77E-526DD2B840C8}"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8BE8D-78AD-452E-9D36-252ADE82D12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A2C21D-9842-46CC-B77E-526DD2B840C8}"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8BE8D-78AD-452E-9D36-252ADE82D1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A2C21D-9842-46CC-B77E-526DD2B840C8}" type="datetimeFigureOut">
              <a:rPr lang="en-US" smtClean="0"/>
              <a:t>1/29/2014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7D8BE8D-78AD-452E-9D36-252ADE82D1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A2C21D-9842-46CC-B77E-526DD2B840C8}"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8BE8D-78AD-452E-9D36-252ADE82D1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A2C21D-9842-46CC-B77E-526DD2B840C8}"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8BE8D-78AD-452E-9D36-252ADE82D12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A2C21D-9842-46CC-B77E-526DD2B840C8}"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8BE8D-78AD-452E-9D36-252ADE82D1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A2C21D-9842-46CC-B77E-526DD2B840C8}"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D8BE8D-78AD-452E-9D36-252ADE82D12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A2C21D-9842-46CC-B77E-526DD2B840C8}"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D8BE8D-78AD-452E-9D36-252ADE82D1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2C21D-9842-46CC-B77E-526DD2B840C8}"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D8BE8D-78AD-452E-9D36-252ADE82D1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A2C21D-9842-46CC-B77E-526DD2B840C8}"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8BE8D-78AD-452E-9D36-252ADE82D12D}"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3A2C21D-9842-46CC-B77E-526DD2B840C8}" type="datetimeFigureOut">
              <a:rPr lang="en-US" smtClean="0"/>
              <a:t>1/29/2014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7D8BE8D-78AD-452E-9D36-252ADE82D12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3A2C21D-9842-46CC-B77E-526DD2B840C8}" type="datetimeFigureOut">
              <a:rPr lang="en-US" smtClean="0"/>
              <a:t>1/29/2014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7D8BE8D-78AD-452E-9D36-252ADE82D1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neuron.illinois.edu/games/tbigame/goldenhou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neuron.illinois.edu/games/tbigame/goldenhou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Golden Hour: Day 2</a:t>
            </a:r>
            <a:endParaRPr lang="en-US" dirty="0"/>
          </a:p>
        </p:txBody>
      </p:sp>
      <p:sp>
        <p:nvSpPr>
          <p:cNvPr id="3" name="Subtitle 2"/>
          <p:cNvSpPr>
            <a:spLocks noGrp="1"/>
          </p:cNvSpPr>
          <p:nvPr>
            <p:ph type="subTitle" idx="1"/>
          </p:nvPr>
        </p:nvSpPr>
        <p:spPr/>
        <p:txBody>
          <a:bodyPr/>
          <a:lstStyle/>
          <a:p>
            <a:r>
              <a:rPr lang="en-US" dirty="0" smtClean="0"/>
              <a:t>Student Interactive PPT</a:t>
            </a:r>
            <a:endParaRPr lang="en-US" dirty="0"/>
          </a:p>
        </p:txBody>
      </p:sp>
    </p:spTree>
    <p:extLst>
      <p:ext uri="{BB962C8B-B14F-4D97-AF65-F5344CB8AC3E}">
        <p14:creationId xmlns:p14="http://schemas.microsoft.com/office/powerpoint/2010/main" val="1784880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 the Game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hlinkClick r:id="rId2"/>
              </a:rPr>
              <a:t>Golden Hour Game Link: Scene 2</a:t>
            </a:r>
            <a:endParaRPr lang="en-US" b="1" dirty="0" smtClean="0"/>
          </a:p>
          <a:p>
            <a:endParaRPr lang="en-US" dirty="0"/>
          </a:p>
          <a:p>
            <a:r>
              <a:rPr lang="en-US" dirty="0" smtClean="0"/>
              <a:t>Complete your CT Assessment &amp; write your conclusion on the back.</a:t>
            </a:r>
          </a:p>
          <a:p>
            <a:endParaRPr lang="en-US" dirty="0"/>
          </a:p>
          <a:p>
            <a:pPr marL="118872" indent="0">
              <a:buNone/>
            </a:pPr>
            <a:r>
              <a:rPr lang="en-US" b="1" dirty="0" smtClean="0"/>
              <a:t>When done…consider this:</a:t>
            </a:r>
          </a:p>
          <a:p>
            <a:endParaRPr lang="en-US" dirty="0"/>
          </a:p>
          <a:p>
            <a:r>
              <a:rPr lang="en-US" dirty="0" smtClean="0"/>
              <a:t> </a:t>
            </a:r>
            <a:r>
              <a:rPr lang="en-US" dirty="0"/>
              <a:t>How much and what kind of information can doctors gather by looking at CT scans? </a:t>
            </a:r>
          </a:p>
          <a:p>
            <a:r>
              <a:rPr lang="en-US" dirty="0" smtClean="0"/>
              <a:t>To </a:t>
            </a:r>
            <a:r>
              <a:rPr lang="en-US" dirty="0"/>
              <a:t>what extent do you think the CT scans can help predict functional outcomes? </a:t>
            </a:r>
          </a:p>
          <a:p>
            <a:endParaRPr lang="en-US" dirty="0"/>
          </a:p>
        </p:txBody>
      </p:sp>
    </p:spTree>
    <p:extLst>
      <p:ext uri="{BB962C8B-B14F-4D97-AF65-F5344CB8AC3E}">
        <p14:creationId xmlns:p14="http://schemas.microsoft.com/office/powerpoint/2010/main" val="23458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THOUGHTS</a:t>
            </a:r>
            <a:endParaRPr lang="en-US" dirty="0"/>
          </a:p>
        </p:txBody>
      </p:sp>
      <p:sp>
        <p:nvSpPr>
          <p:cNvPr id="3" name="Content Placeholder 2"/>
          <p:cNvSpPr>
            <a:spLocks noGrp="1"/>
          </p:cNvSpPr>
          <p:nvPr>
            <p:ph idx="1"/>
          </p:nvPr>
        </p:nvSpPr>
        <p:spPr>
          <a:xfrm>
            <a:off x="0" y="1775191"/>
            <a:ext cx="9144000" cy="4625609"/>
          </a:xfrm>
        </p:spPr>
        <p:txBody>
          <a:bodyPr>
            <a:normAutofit fontScale="77500" lnSpcReduction="20000"/>
          </a:bodyPr>
          <a:lstStyle/>
          <a:p>
            <a:endParaRPr lang="en-US" dirty="0"/>
          </a:p>
          <a:p>
            <a:r>
              <a:rPr lang="en-US" dirty="0">
                <a:latin typeface="Aparajita" panose="020B0604020202020204" pitchFamily="34" charset="0"/>
                <a:cs typeface="Aparajita" panose="020B0604020202020204" pitchFamily="34" charset="0"/>
              </a:rPr>
              <a:t>What is the underlying cause of the various behavioral changes that result from head injury? </a:t>
            </a:r>
          </a:p>
          <a:p>
            <a:r>
              <a:rPr lang="en-US" dirty="0" smtClean="0">
                <a:latin typeface="Aparajita" panose="020B0604020202020204" pitchFamily="34" charset="0"/>
                <a:cs typeface="Aparajita" panose="020B0604020202020204" pitchFamily="34" charset="0"/>
              </a:rPr>
              <a:t>How </a:t>
            </a:r>
            <a:r>
              <a:rPr lang="en-US" dirty="0">
                <a:latin typeface="Aparajita" panose="020B0604020202020204" pitchFamily="34" charset="0"/>
                <a:cs typeface="Aparajita" panose="020B0604020202020204" pitchFamily="34" charset="0"/>
              </a:rPr>
              <a:t>might we study head injuries? </a:t>
            </a:r>
          </a:p>
          <a:p>
            <a:r>
              <a:rPr lang="en-US" dirty="0" smtClean="0">
                <a:latin typeface="Aparajita" panose="020B0604020202020204" pitchFamily="34" charset="0"/>
                <a:cs typeface="Aparajita" panose="020B0604020202020204" pitchFamily="34" charset="0"/>
              </a:rPr>
              <a:t>What </a:t>
            </a:r>
            <a:r>
              <a:rPr lang="en-US" dirty="0">
                <a:latin typeface="Aparajita" panose="020B0604020202020204" pitchFamily="34" charset="0"/>
                <a:cs typeface="Aparajita" panose="020B0604020202020204" pitchFamily="34" charset="0"/>
              </a:rPr>
              <a:t>information might we need to know about the brain to understand how brain injury can lead to changes in behavior or function? </a:t>
            </a:r>
          </a:p>
          <a:p>
            <a:r>
              <a:rPr lang="en-US" dirty="0" smtClean="0">
                <a:latin typeface="Aparajita" panose="020B0604020202020204" pitchFamily="34" charset="0"/>
                <a:cs typeface="Aparajita" panose="020B0604020202020204" pitchFamily="34" charset="0"/>
              </a:rPr>
              <a:t>Why </a:t>
            </a:r>
            <a:r>
              <a:rPr lang="en-US" dirty="0">
                <a:latin typeface="Aparajita" panose="020B0604020202020204" pitchFamily="34" charset="0"/>
                <a:cs typeface="Aparajita" panose="020B0604020202020204" pitchFamily="34" charset="0"/>
              </a:rPr>
              <a:t>are head injuries so serious? </a:t>
            </a:r>
          </a:p>
          <a:p>
            <a:r>
              <a:rPr lang="en-US" dirty="0" smtClean="0">
                <a:latin typeface="Aparajita" panose="020B0604020202020204" pitchFamily="34" charset="0"/>
                <a:cs typeface="Aparajita" panose="020B0604020202020204" pitchFamily="34" charset="0"/>
              </a:rPr>
              <a:t>What </a:t>
            </a:r>
            <a:r>
              <a:rPr lang="en-US" dirty="0">
                <a:latin typeface="Aparajita" panose="020B0604020202020204" pitchFamily="34" charset="0"/>
                <a:cs typeface="Aparajita" panose="020B0604020202020204" pitchFamily="34" charset="0"/>
              </a:rPr>
              <a:t>happens when you get a head injury? </a:t>
            </a:r>
          </a:p>
          <a:p>
            <a:r>
              <a:rPr lang="en-US" dirty="0" smtClean="0">
                <a:latin typeface="Aparajita" panose="020B0604020202020204" pitchFamily="34" charset="0"/>
                <a:cs typeface="Aparajita" panose="020B0604020202020204" pitchFamily="34" charset="0"/>
              </a:rPr>
              <a:t>How </a:t>
            </a:r>
            <a:r>
              <a:rPr lang="en-US" dirty="0">
                <a:latin typeface="Aparajita" panose="020B0604020202020204" pitchFamily="34" charset="0"/>
                <a:cs typeface="Aparajita" panose="020B0604020202020204" pitchFamily="34" charset="0"/>
              </a:rPr>
              <a:t>can we identify the neuroanatomical locations affected by head injuries? Explanation: One cannot simply take out the brain to examine an injury. There are some imaging techniques (CT, MRI, </a:t>
            </a:r>
            <a:r>
              <a:rPr lang="en-US" dirty="0" err="1">
                <a:latin typeface="Aparajita" panose="020B0604020202020204" pitchFamily="34" charset="0"/>
                <a:cs typeface="Aparajita" panose="020B0604020202020204" pitchFamily="34" charset="0"/>
              </a:rPr>
              <a:t>etc</a:t>
            </a:r>
            <a:r>
              <a:rPr lang="en-US" dirty="0">
                <a:latin typeface="Aparajita" panose="020B0604020202020204" pitchFamily="34" charset="0"/>
                <a:cs typeface="Aparajita" panose="020B0604020202020204" pitchFamily="34" charset="0"/>
              </a:rPr>
              <a:t>) that will be discussed in later lessons. Lead students to think about using animal models for identifying common anatomy of the human brain. </a:t>
            </a:r>
          </a:p>
          <a:p>
            <a:r>
              <a:rPr lang="en-US" dirty="0" smtClean="0">
                <a:latin typeface="Aparajita" panose="020B0604020202020204" pitchFamily="34" charset="0"/>
                <a:cs typeface="Aparajita" panose="020B0604020202020204" pitchFamily="34" charset="0"/>
              </a:rPr>
              <a:t>Why </a:t>
            </a:r>
            <a:r>
              <a:rPr lang="en-US" dirty="0">
                <a:latin typeface="Aparajita" panose="020B0604020202020204" pitchFamily="34" charset="0"/>
                <a:cs typeface="Aparajita" panose="020B0604020202020204" pitchFamily="34" charset="0"/>
              </a:rPr>
              <a:t>is it important that we know the anatomy of the brain? </a:t>
            </a:r>
          </a:p>
        </p:txBody>
      </p:sp>
    </p:spTree>
    <p:extLst>
      <p:ext uri="{BB962C8B-B14F-4D97-AF65-F5344CB8AC3E}">
        <p14:creationId xmlns:p14="http://schemas.microsoft.com/office/powerpoint/2010/main" val="4075596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Big brain, little skull: Newspaper activity</a:t>
            </a:r>
          </a:p>
        </p:txBody>
      </p:sp>
      <p:sp>
        <p:nvSpPr>
          <p:cNvPr id="3" name="Content Placeholder 2"/>
          <p:cNvSpPr>
            <a:spLocks noGrp="1"/>
          </p:cNvSpPr>
          <p:nvPr>
            <p:ph idx="1"/>
          </p:nvPr>
        </p:nvSpPr>
        <p:spPr/>
        <p:txBody>
          <a:bodyPr>
            <a:normAutofit/>
          </a:bodyPr>
          <a:lstStyle/>
          <a:p>
            <a:r>
              <a:rPr lang="en-US" dirty="0" err="1"/>
              <a:t>G</a:t>
            </a:r>
            <a:r>
              <a:rPr lang="en-US" dirty="0" err="1" smtClean="0"/>
              <a:t>yrencephalic</a:t>
            </a:r>
            <a:r>
              <a:rPr lang="en-US" dirty="0" smtClean="0"/>
              <a:t> </a:t>
            </a:r>
            <a:r>
              <a:rPr lang="en-US" dirty="0"/>
              <a:t>brain. </a:t>
            </a:r>
            <a:endParaRPr lang="en-US" dirty="0" smtClean="0"/>
          </a:p>
          <a:p>
            <a:endParaRPr lang="en-US" dirty="0"/>
          </a:p>
          <a:p>
            <a:r>
              <a:rPr lang="en-US" dirty="0" smtClean="0"/>
              <a:t>Growth </a:t>
            </a:r>
            <a:r>
              <a:rPr lang="en-US" dirty="0"/>
              <a:t>of the brain across evolution was constrained by the size of the skull. </a:t>
            </a:r>
            <a:r>
              <a:rPr lang="en-US" dirty="0"/>
              <a:t>B</a:t>
            </a:r>
            <a:r>
              <a:rPr lang="en-US" dirty="0" smtClean="0"/>
              <a:t>rainstorm </a:t>
            </a:r>
            <a:r>
              <a:rPr lang="en-US" dirty="0"/>
              <a:t>some constraints on skull size. </a:t>
            </a:r>
            <a:endParaRPr lang="en-US" dirty="0"/>
          </a:p>
        </p:txBody>
      </p:sp>
    </p:spTree>
    <p:extLst>
      <p:ext uri="{BB962C8B-B14F-4D97-AF65-F5344CB8AC3E}">
        <p14:creationId xmlns:p14="http://schemas.microsoft.com/office/powerpoint/2010/main" val="3998970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1: How to Read a CT Scan</a:t>
            </a:r>
            <a:endParaRPr lang="en-US" dirty="0"/>
          </a:p>
        </p:txBody>
      </p:sp>
      <p:sp>
        <p:nvSpPr>
          <p:cNvPr id="3" name="Content Placeholder 2"/>
          <p:cNvSpPr>
            <a:spLocks noGrp="1"/>
          </p:cNvSpPr>
          <p:nvPr>
            <p:ph idx="1"/>
          </p:nvPr>
        </p:nvSpPr>
        <p:spPr/>
        <p:txBody>
          <a:bodyPr>
            <a:normAutofit/>
          </a:bodyPr>
          <a:lstStyle/>
          <a:p>
            <a:pPr marL="118872" indent="0">
              <a:buNone/>
            </a:pPr>
            <a:endParaRPr lang="en-US" dirty="0"/>
          </a:p>
          <a:p>
            <a:r>
              <a:rPr lang="en-US" dirty="0" smtClean="0"/>
              <a:t>Have </a:t>
            </a:r>
            <a:r>
              <a:rPr lang="en-US" dirty="0"/>
              <a:t>you ever had an X-ray before? </a:t>
            </a:r>
            <a:endParaRPr lang="en-US" dirty="0" smtClean="0"/>
          </a:p>
          <a:p>
            <a:r>
              <a:rPr lang="en-US" dirty="0" smtClean="0"/>
              <a:t>Have </a:t>
            </a:r>
            <a:r>
              <a:rPr lang="en-US" dirty="0"/>
              <a:t>you heard of MRI or CT scan? </a:t>
            </a:r>
          </a:p>
          <a:p>
            <a:r>
              <a:rPr lang="en-US" dirty="0" smtClean="0"/>
              <a:t>Have </a:t>
            </a:r>
            <a:r>
              <a:rPr lang="en-US" dirty="0"/>
              <a:t>you seen an X-ray device, a CT scanner or an MRI device? </a:t>
            </a:r>
          </a:p>
          <a:p>
            <a:r>
              <a:rPr lang="en-US" dirty="0" smtClean="0"/>
              <a:t> </a:t>
            </a:r>
            <a:r>
              <a:rPr lang="en-US" dirty="0"/>
              <a:t>What are these CT scans used for? </a:t>
            </a:r>
            <a:endParaRPr lang="en-US" dirty="0" smtClean="0"/>
          </a:p>
          <a:p>
            <a:r>
              <a:rPr lang="en-US" dirty="0" smtClean="0"/>
              <a:t>Which </a:t>
            </a:r>
            <a:r>
              <a:rPr lang="en-US" dirty="0"/>
              <a:t>structures of the body can be viewed using these tools? </a:t>
            </a:r>
            <a:endParaRPr lang="en-US" dirty="0" smtClean="0"/>
          </a:p>
          <a:p>
            <a:r>
              <a:rPr lang="en-US" b="1" dirty="0" smtClean="0"/>
              <a:t>NOW: READ &amp; Highlight Tutoria</a:t>
            </a:r>
            <a:r>
              <a:rPr lang="en-US" b="1" dirty="0"/>
              <a:t>l</a:t>
            </a:r>
            <a:endParaRPr lang="en-US" b="1" dirty="0"/>
          </a:p>
          <a:p>
            <a:endParaRPr lang="en-US" dirty="0"/>
          </a:p>
        </p:txBody>
      </p:sp>
    </p:spTree>
    <p:extLst>
      <p:ext uri="{BB962C8B-B14F-4D97-AF65-F5344CB8AC3E}">
        <p14:creationId xmlns:p14="http://schemas.microsoft.com/office/powerpoint/2010/main" val="410843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2</a:t>
            </a:r>
            <a:endParaRPr lang="en-US" dirty="0"/>
          </a:p>
        </p:txBody>
      </p:sp>
      <p:sp>
        <p:nvSpPr>
          <p:cNvPr id="3" name="Content Placeholder 2"/>
          <p:cNvSpPr>
            <a:spLocks noGrp="1"/>
          </p:cNvSpPr>
          <p:nvPr>
            <p:ph idx="1"/>
          </p:nvPr>
        </p:nvSpPr>
        <p:spPr/>
        <p:txBody>
          <a:bodyPr/>
          <a:lstStyle/>
          <a:p>
            <a:pPr marL="118872" indent="0">
              <a:buNone/>
            </a:pPr>
            <a:r>
              <a:rPr lang="en-US" b="1" dirty="0" smtClean="0"/>
              <a:t>Follow the link to play</a:t>
            </a:r>
          </a:p>
          <a:p>
            <a:pPr marL="118872" indent="0">
              <a:buNone/>
            </a:pPr>
            <a:r>
              <a:rPr lang="en-US" dirty="0" smtClean="0"/>
              <a:t> </a:t>
            </a:r>
            <a:r>
              <a:rPr lang="en-US" b="1" dirty="0" smtClean="0">
                <a:hlinkClick r:id="rId2"/>
              </a:rPr>
              <a:t>Golden Hour SCENE 2</a:t>
            </a:r>
            <a:endParaRPr lang="en-US" b="1" dirty="0"/>
          </a:p>
        </p:txBody>
      </p:sp>
    </p:spTree>
    <p:extLst>
      <p:ext uri="{BB962C8B-B14F-4D97-AF65-F5344CB8AC3E}">
        <p14:creationId xmlns:p14="http://schemas.microsoft.com/office/powerpoint/2010/main" val="239176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Summary Discussion</a:t>
            </a:r>
            <a:endParaRPr lang="en-US" dirty="0"/>
          </a:p>
        </p:txBody>
      </p:sp>
      <p:sp>
        <p:nvSpPr>
          <p:cNvPr id="3" name="Content Placeholder 2"/>
          <p:cNvSpPr>
            <a:spLocks noGrp="1"/>
          </p:cNvSpPr>
          <p:nvPr>
            <p:ph idx="1"/>
          </p:nvPr>
        </p:nvSpPr>
        <p:spPr>
          <a:xfrm>
            <a:off x="152400" y="1775191"/>
            <a:ext cx="8839200" cy="4625609"/>
          </a:xfrm>
        </p:spPr>
        <p:txBody>
          <a:bodyPr>
            <a:normAutofit fontScale="92500" lnSpcReduction="20000"/>
          </a:bodyPr>
          <a:lstStyle/>
          <a:p>
            <a:endParaRPr lang="en-US" dirty="0"/>
          </a:p>
          <a:p>
            <a:r>
              <a:rPr lang="en-US" dirty="0">
                <a:latin typeface="Aparajita" panose="020B0604020202020204" pitchFamily="34" charset="0"/>
                <a:cs typeface="Aparajita" panose="020B0604020202020204" pitchFamily="34" charset="0"/>
              </a:rPr>
              <a:t>In what way are CT scans important for patients with TBI? </a:t>
            </a:r>
          </a:p>
          <a:p>
            <a:r>
              <a:rPr lang="en-US" dirty="0" smtClean="0">
                <a:latin typeface="Aparajita" panose="020B0604020202020204" pitchFamily="34" charset="0"/>
                <a:cs typeface="Aparajita" panose="020B0604020202020204" pitchFamily="34" charset="0"/>
              </a:rPr>
              <a:t>Have </a:t>
            </a:r>
            <a:r>
              <a:rPr lang="en-US" dirty="0">
                <a:latin typeface="Aparajita" panose="020B0604020202020204" pitchFamily="34" charset="0"/>
                <a:cs typeface="Aparajita" panose="020B0604020202020204" pitchFamily="34" charset="0"/>
              </a:rPr>
              <a:t>you ever seen the X-ray image of a broken limb? Is it clear to identify the damage on the X-ray image? </a:t>
            </a:r>
          </a:p>
          <a:p>
            <a:r>
              <a:rPr lang="en-US" dirty="0" smtClean="0">
                <a:latin typeface="Aparajita" panose="020B0604020202020204" pitchFamily="34" charset="0"/>
                <a:cs typeface="Aparajita" panose="020B0604020202020204" pitchFamily="34" charset="0"/>
              </a:rPr>
              <a:t>What </a:t>
            </a:r>
            <a:r>
              <a:rPr lang="en-US" dirty="0">
                <a:latin typeface="Aparajita" panose="020B0604020202020204" pitchFamily="34" charset="0"/>
                <a:cs typeface="Aparajita" panose="020B0604020202020204" pitchFamily="34" charset="0"/>
              </a:rPr>
              <a:t>do you think the CT scan of a patient with a brain injury looks like? </a:t>
            </a:r>
          </a:p>
          <a:p>
            <a:r>
              <a:rPr lang="en-US" dirty="0" smtClean="0">
                <a:latin typeface="Aparajita" panose="020B0604020202020204" pitchFamily="34" charset="0"/>
                <a:cs typeface="Aparajita" panose="020B0604020202020204" pitchFamily="34" charset="0"/>
              </a:rPr>
              <a:t>Why </a:t>
            </a:r>
            <a:r>
              <a:rPr lang="en-US" dirty="0">
                <a:latin typeface="Aparajita" panose="020B0604020202020204" pitchFamily="34" charset="0"/>
                <a:cs typeface="Aparajita" panose="020B0604020202020204" pitchFamily="34" charset="0"/>
              </a:rPr>
              <a:t>do you think it is important to know the brain’s anatomy and function when diagnosing a brain injury? </a:t>
            </a:r>
          </a:p>
          <a:p>
            <a:endParaRPr lang="en-US" dirty="0">
              <a:latin typeface="Aparajita" panose="020B0604020202020204" pitchFamily="34" charset="0"/>
              <a:cs typeface="Aparajita" panose="020B0604020202020204" pitchFamily="34" charset="0"/>
            </a:endParaRPr>
          </a:p>
          <a:p>
            <a:r>
              <a:rPr lang="en-US" dirty="0">
                <a:latin typeface="Aparajita" panose="020B0604020202020204" pitchFamily="34" charset="0"/>
                <a:cs typeface="Aparajita" panose="020B0604020202020204" pitchFamily="34" charset="0"/>
              </a:rPr>
              <a:t>Do you think the location of the injury in the brain would be a factor in how severe the injury is? Why? </a:t>
            </a:r>
          </a:p>
          <a:p>
            <a:endParaRPr lang="en-US" dirty="0"/>
          </a:p>
        </p:txBody>
      </p:sp>
    </p:spTree>
    <p:extLst>
      <p:ext uri="{BB962C8B-B14F-4D97-AF65-F5344CB8AC3E}">
        <p14:creationId xmlns:p14="http://schemas.microsoft.com/office/powerpoint/2010/main" val="3508132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2: How to Read an Abnormal CT Scan</a:t>
            </a:r>
            <a:endParaRPr lang="en-US" dirty="0"/>
          </a:p>
        </p:txBody>
      </p:sp>
      <p:sp>
        <p:nvSpPr>
          <p:cNvPr id="3" name="Content Placeholder 2"/>
          <p:cNvSpPr>
            <a:spLocks noGrp="1"/>
          </p:cNvSpPr>
          <p:nvPr>
            <p:ph idx="1"/>
          </p:nvPr>
        </p:nvSpPr>
        <p:spPr>
          <a:xfrm>
            <a:off x="152400" y="1775191"/>
            <a:ext cx="8763000" cy="4625609"/>
          </a:xfrm>
        </p:spPr>
        <p:txBody>
          <a:bodyPr>
            <a:normAutofit fontScale="77500" lnSpcReduction="20000"/>
          </a:bodyPr>
          <a:lstStyle/>
          <a:p>
            <a:r>
              <a:rPr lang="en-US" dirty="0" smtClean="0">
                <a:latin typeface="Aparajita" panose="020B0604020202020204" pitchFamily="34" charset="0"/>
                <a:cs typeface="Aparajita" panose="020B0604020202020204" pitchFamily="34" charset="0"/>
              </a:rPr>
              <a:t>Work with your partners to </a:t>
            </a:r>
            <a:r>
              <a:rPr lang="en-US" dirty="0">
                <a:latin typeface="Aparajita" panose="020B0604020202020204" pitchFamily="34" charset="0"/>
                <a:cs typeface="Aparajita" panose="020B0604020202020204" pitchFamily="34" charset="0"/>
              </a:rPr>
              <a:t>look through this handout for about seven minutes to familiarize </a:t>
            </a:r>
            <a:r>
              <a:rPr lang="en-US" dirty="0" smtClean="0">
                <a:latin typeface="Aparajita" panose="020B0604020202020204" pitchFamily="34" charset="0"/>
                <a:cs typeface="Aparajita" panose="020B0604020202020204" pitchFamily="34" charset="0"/>
              </a:rPr>
              <a:t>yourself </a:t>
            </a:r>
            <a:r>
              <a:rPr lang="en-US" dirty="0">
                <a:latin typeface="Aparajita" panose="020B0604020202020204" pitchFamily="34" charset="0"/>
                <a:cs typeface="Aparajita" panose="020B0604020202020204" pitchFamily="34" charset="0"/>
              </a:rPr>
              <a:t>with the four TBI types and how they appear on a CT scan. </a:t>
            </a:r>
            <a:r>
              <a:rPr lang="en-US" dirty="0" smtClean="0">
                <a:latin typeface="Aparajita" panose="020B0604020202020204" pitchFamily="34" charset="0"/>
                <a:cs typeface="Aparajita" panose="020B0604020202020204" pitchFamily="34" charset="0"/>
              </a:rPr>
              <a:t>You </a:t>
            </a:r>
            <a:r>
              <a:rPr lang="en-US" dirty="0">
                <a:latin typeface="Aparajita" panose="020B0604020202020204" pitchFamily="34" charset="0"/>
                <a:cs typeface="Aparajita" panose="020B0604020202020204" pitchFamily="34" charset="0"/>
              </a:rPr>
              <a:t>will need to use this guide to complete the “TBI Case Puzzle</a:t>
            </a:r>
            <a:r>
              <a:rPr lang="en-US" dirty="0" smtClean="0">
                <a:latin typeface="Aparajita" panose="020B0604020202020204" pitchFamily="34" charset="0"/>
                <a:cs typeface="Aparajita" panose="020B0604020202020204" pitchFamily="34" charset="0"/>
              </a:rPr>
              <a:t>”</a:t>
            </a:r>
          </a:p>
          <a:p>
            <a:endParaRPr lang="en-US" dirty="0">
              <a:latin typeface="Aparajita" panose="020B0604020202020204" pitchFamily="34" charset="0"/>
              <a:cs typeface="Aparajita" panose="020B0604020202020204" pitchFamily="34" charset="0"/>
            </a:endParaRPr>
          </a:p>
          <a:p>
            <a:r>
              <a:rPr lang="en-US" dirty="0" smtClean="0">
                <a:latin typeface="Aparajita" panose="020B0604020202020204" pitchFamily="34" charset="0"/>
                <a:cs typeface="Aparajita" panose="020B0604020202020204" pitchFamily="34" charset="0"/>
              </a:rPr>
              <a:t>PUZZLES:  </a:t>
            </a:r>
            <a:r>
              <a:rPr lang="en-US" dirty="0">
                <a:latin typeface="Aparajita" panose="020B0604020202020204" pitchFamily="34" charset="0"/>
                <a:cs typeface="Aparajita" panose="020B0604020202020204" pitchFamily="34" charset="0"/>
              </a:rPr>
              <a:t>In this puzzle, </a:t>
            </a:r>
            <a:r>
              <a:rPr lang="en-US" dirty="0" smtClean="0">
                <a:latin typeface="Aparajita" panose="020B0604020202020204" pitchFamily="34" charset="0"/>
                <a:cs typeface="Aparajita" panose="020B0604020202020204" pitchFamily="34" charset="0"/>
              </a:rPr>
              <a:t>you </a:t>
            </a:r>
            <a:r>
              <a:rPr lang="en-US" dirty="0">
                <a:latin typeface="Aparajita" panose="020B0604020202020204" pitchFamily="34" charset="0"/>
                <a:cs typeface="Aparajita" panose="020B0604020202020204" pitchFamily="34" charset="0"/>
              </a:rPr>
              <a:t>are given 4 different patients and their CT scan images of different types of brain injury. For each patient case, the </a:t>
            </a:r>
            <a:r>
              <a:rPr lang="en-US" dirty="0" smtClean="0">
                <a:latin typeface="Aparajita" panose="020B0604020202020204" pitchFamily="34" charset="0"/>
                <a:cs typeface="Aparajita" panose="020B0604020202020204" pitchFamily="34" charset="0"/>
              </a:rPr>
              <a:t>you </a:t>
            </a:r>
            <a:r>
              <a:rPr lang="en-US" dirty="0">
                <a:latin typeface="Aparajita" panose="020B0604020202020204" pitchFamily="34" charset="0"/>
                <a:cs typeface="Aparajita" panose="020B0604020202020204" pitchFamily="34" charset="0"/>
              </a:rPr>
              <a:t>need to: 1) decide which brain injury type they have, 2) Select whether the injury is in the patient’s left of right hemisphere, 3) identify the areas of the brain affected by the injury, and 4) based on the location, describe what functions of the patient may be affected/impaired</a:t>
            </a:r>
            <a:r>
              <a:rPr lang="en-US" dirty="0" smtClean="0">
                <a:latin typeface="Aparajita" panose="020B0604020202020204" pitchFamily="34" charset="0"/>
                <a:cs typeface="Aparajita" panose="020B0604020202020204" pitchFamily="34" charset="0"/>
              </a:rPr>
              <a:t>.</a:t>
            </a:r>
          </a:p>
          <a:p>
            <a:endParaRPr lang="en-US" dirty="0">
              <a:latin typeface="Aparajita" panose="020B0604020202020204" pitchFamily="34" charset="0"/>
              <a:cs typeface="Aparajita" panose="020B0604020202020204" pitchFamily="34" charset="0"/>
            </a:endParaRPr>
          </a:p>
          <a:p>
            <a:r>
              <a:rPr lang="en-US" dirty="0">
                <a:latin typeface="Aparajita" panose="020B0604020202020204" pitchFamily="34" charset="0"/>
                <a:cs typeface="Aparajita" panose="020B0604020202020204" pitchFamily="34" charset="0"/>
              </a:rPr>
              <a:t>As </a:t>
            </a:r>
            <a:r>
              <a:rPr lang="en-US" dirty="0" smtClean="0">
                <a:latin typeface="Aparajita" panose="020B0604020202020204" pitchFamily="34" charset="0"/>
                <a:cs typeface="Aparajita" panose="020B0604020202020204" pitchFamily="34" charset="0"/>
              </a:rPr>
              <a:t>you </a:t>
            </a:r>
            <a:r>
              <a:rPr lang="en-US" dirty="0">
                <a:latin typeface="Aparajita" panose="020B0604020202020204" pitchFamily="34" charset="0"/>
                <a:cs typeface="Aparajita" panose="020B0604020202020204" pitchFamily="34" charset="0"/>
              </a:rPr>
              <a:t>do this activity, </a:t>
            </a:r>
            <a:r>
              <a:rPr lang="en-US" dirty="0">
                <a:latin typeface="Aparajita" panose="020B0604020202020204" pitchFamily="34" charset="0"/>
                <a:cs typeface="Aparajita" panose="020B0604020202020204" pitchFamily="34" charset="0"/>
              </a:rPr>
              <a:t>r</a:t>
            </a:r>
            <a:r>
              <a:rPr lang="en-US" dirty="0" smtClean="0">
                <a:latin typeface="Aparajita" panose="020B0604020202020204" pitchFamily="34" charset="0"/>
                <a:cs typeface="Aparajita" panose="020B0604020202020204" pitchFamily="34" charset="0"/>
              </a:rPr>
              <a:t>efer </a:t>
            </a:r>
            <a:r>
              <a:rPr lang="en-US" dirty="0">
                <a:latin typeface="Aparajita" panose="020B0604020202020204" pitchFamily="34" charset="0"/>
                <a:cs typeface="Aparajita" panose="020B0604020202020204" pitchFamily="34" charset="0"/>
              </a:rPr>
              <a:t>to the </a:t>
            </a:r>
            <a:r>
              <a:rPr lang="en-US" i="1" dirty="0">
                <a:latin typeface="Aparajita" panose="020B0604020202020204" pitchFamily="34" charset="0"/>
                <a:cs typeface="Aparajita" panose="020B0604020202020204" pitchFamily="34" charset="0"/>
              </a:rPr>
              <a:t>How to Read an Abnormal CT Scan </a:t>
            </a:r>
            <a:r>
              <a:rPr lang="en-US" dirty="0">
                <a:latin typeface="Aparajita" panose="020B0604020202020204" pitchFamily="34" charset="0"/>
                <a:cs typeface="Aparajita" panose="020B0604020202020204" pitchFamily="34" charset="0"/>
              </a:rPr>
              <a:t>handout and use </a:t>
            </a:r>
            <a:r>
              <a:rPr lang="en-US" dirty="0" smtClean="0">
                <a:latin typeface="Aparajita" panose="020B0604020202020204" pitchFamily="34" charset="0"/>
                <a:cs typeface="Aparajita" panose="020B0604020202020204" pitchFamily="34" charset="0"/>
              </a:rPr>
              <a:t>your </a:t>
            </a:r>
            <a:r>
              <a:rPr lang="en-US" dirty="0">
                <a:latin typeface="Aparajita" panose="020B0604020202020204" pitchFamily="34" charset="0"/>
                <a:cs typeface="Aparajita" panose="020B0604020202020204" pitchFamily="34" charset="0"/>
              </a:rPr>
              <a:t>knowledge of </a:t>
            </a:r>
            <a:r>
              <a:rPr lang="en-US" dirty="0" err="1">
                <a:latin typeface="Aparajita" panose="020B0604020202020204" pitchFamily="34" charset="0"/>
                <a:cs typeface="Aparajita" panose="020B0604020202020204" pitchFamily="34" charset="0"/>
              </a:rPr>
              <a:t>neuroanatomy</a:t>
            </a:r>
            <a:r>
              <a:rPr lang="en-US" dirty="0">
                <a:latin typeface="Aparajita" panose="020B0604020202020204" pitchFamily="34" charset="0"/>
                <a:cs typeface="Aparajita" panose="020B0604020202020204" pitchFamily="34" charset="0"/>
              </a:rPr>
              <a:t> and physiology as </a:t>
            </a:r>
            <a:r>
              <a:rPr lang="en-US" dirty="0" smtClean="0">
                <a:latin typeface="Aparajita" panose="020B0604020202020204" pitchFamily="34" charset="0"/>
                <a:cs typeface="Aparajita" panose="020B0604020202020204" pitchFamily="34" charset="0"/>
              </a:rPr>
              <a:t>you </a:t>
            </a:r>
            <a:r>
              <a:rPr lang="en-US" dirty="0">
                <a:latin typeface="Aparajita" panose="020B0604020202020204" pitchFamily="34" charset="0"/>
                <a:cs typeface="Aparajita" panose="020B0604020202020204" pitchFamily="34" charset="0"/>
              </a:rPr>
              <a:t>complete the patients’ reports.</a:t>
            </a:r>
            <a:endParaRPr lang="en-US" dirty="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3622565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 Summary Discussion</a:t>
            </a:r>
            <a:endParaRPr lang="en-US" dirty="0"/>
          </a:p>
        </p:txBody>
      </p:sp>
      <p:sp>
        <p:nvSpPr>
          <p:cNvPr id="3" name="Content Placeholder 2"/>
          <p:cNvSpPr>
            <a:spLocks noGrp="1"/>
          </p:cNvSpPr>
          <p:nvPr>
            <p:ph idx="1"/>
          </p:nvPr>
        </p:nvSpPr>
        <p:spPr>
          <a:xfrm>
            <a:off x="0" y="1524001"/>
            <a:ext cx="9220200" cy="5105400"/>
          </a:xfrm>
        </p:spPr>
        <p:txBody>
          <a:bodyPr>
            <a:normAutofit/>
          </a:bodyPr>
          <a:lstStyle/>
          <a:p>
            <a:pPr marL="118872" indent="0">
              <a:buNone/>
            </a:pPr>
            <a:r>
              <a:rPr lang="en-US" sz="2800" b="1" dirty="0"/>
              <a:t>W</a:t>
            </a:r>
            <a:r>
              <a:rPr lang="en-US" sz="2800" b="1" dirty="0" smtClean="0"/>
              <a:t>hich </a:t>
            </a:r>
            <a:r>
              <a:rPr lang="en-US" sz="2800" b="1" dirty="0"/>
              <a:t>brain injury type each patient was diagnosed </a:t>
            </a:r>
            <a:r>
              <a:rPr lang="en-US" sz="2800" b="1" dirty="0" smtClean="0"/>
              <a:t>with? </a:t>
            </a:r>
          </a:p>
          <a:p>
            <a:r>
              <a:rPr lang="en-US" sz="2800" dirty="0" smtClean="0">
                <a:latin typeface="Aparajita" panose="020B0604020202020204" pitchFamily="34" charset="0"/>
                <a:cs typeface="Aparajita" panose="020B0604020202020204" pitchFamily="34" charset="0"/>
              </a:rPr>
              <a:t>What </a:t>
            </a:r>
            <a:r>
              <a:rPr lang="en-US" sz="2800" dirty="0">
                <a:latin typeface="Aparajita" panose="020B0604020202020204" pitchFamily="34" charset="0"/>
                <a:cs typeface="Aparajita" panose="020B0604020202020204" pitchFamily="34" charset="0"/>
              </a:rPr>
              <a:t>is the location of injury in each case? </a:t>
            </a:r>
          </a:p>
          <a:p>
            <a:r>
              <a:rPr lang="en-US" sz="2800" dirty="0" smtClean="0">
                <a:latin typeface="Aparajita" panose="020B0604020202020204" pitchFamily="34" charset="0"/>
                <a:cs typeface="Aparajita" panose="020B0604020202020204" pitchFamily="34" charset="0"/>
              </a:rPr>
              <a:t>What </a:t>
            </a:r>
            <a:r>
              <a:rPr lang="en-US" sz="2800" dirty="0">
                <a:latin typeface="Aparajita" panose="020B0604020202020204" pitchFamily="34" charset="0"/>
                <a:cs typeface="Aparajita" panose="020B0604020202020204" pitchFamily="34" charset="0"/>
              </a:rPr>
              <a:t>signs did you use to figure out which injury each CT scan was showing? </a:t>
            </a:r>
          </a:p>
          <a:p>
            <a:r>
              <a:rPr lang="en-US" sz="2800" dirty="0" smtClean="0">
                <a:latin typeface="Aparajita" panose="020B0604020202020204" pitchFamily="34" charset="0"/>
                <a:cs typeface="Aparajita" panose="020B0604020202020204" pitchFamily="34" charset="0"/>
              </a:rPr>
              <a:t>Predict </a:t>
            </a:r>
            <a:r>
              <a:rPr lang="en-US" sz="2800" dirty="0">
                <a:latin typeface="Aparajita" panose="020B0604020202020204" pitchFamily="34" charset="0"/>
                <a:cs typeface="Aparajita" panose="020B0604020202020204" pitchFamily="34" charset="0"/>
              </a:rPr>
              <a:t>which patient might have a speech disorder following TBI. </a:t>
            </a:r>
          </a:p>
          <a:p>
            <a:r>
              <a:rPr lang="en-US" sz="2800" dirty="0" smtClean="0">
                <a:latin typeface="Aparajita" panose="020B0604020202020204" pitchFamily="34" charset="0"/>
                <a:cs typeface="Aparajita" panose="020B0604020202020204" pitchFamily="34" charset="0"/>
              </a:rPr>
              <a:t>Predict </a:t>
            </a:r>
            <a:r>
              <a:rPr lang="en-US" sz="2800" dirty="0">
                <a:latin typeface="Aparajita" panose="020B0604020202020204" pitchFamily="34" charset="0"/>
                <a:cs typeface="Aparajita" panose="020B0604020202020204" pitchFamily="34" charset="0"/>
              </a:rPr>
              <a:t>which patient might experience partial/temporary or permanent visual loss following TBI. </a:t>
            </a:r>
          </a:p>
          <a:p>
            <a:r>
              <a:rPr lang="en-US" sz="2800" dirty="0" smtClean="0">
                <a:latin typeface="Aparajita" panose="020B0604020202020204" pitchFamily="34" charset="0"/>
                <a:cs typeface="Aparajita" panose="020B0604020202020204" pitchFamily="34" charset="0"/>
              </a:rPr>
              <a:t>Predict </a:t>
            </a:r>
            <a:r>
              <a:rPr lang="en-US" sz="2800" dirty="0">
                <a:latin typeface="Aparajita" panose="020B0604020202020204" pitchFamily="34" charset="0"/>
                <a:cs typeface="Aparajita" panose="020B0604020202020204" pitchFamily="34" charset="0"/>
              </a:rPr>
              <a:t>which patient might have severe memory problems. </a:t>
            </a:r>
          </a:p>
          <a:p>
            <a:r>
              <a:rPr lang="en-US" sz="2800" dirty="0" smtClean="0">
                <a:latin typeface="Aparajita" panose="020B0604020202020204" pitchFamily="34" charset="0"/>
                <a:cs typeface="Aparajita" panose="020B0604020202020204" pitchFamily="34" charset="0"/>
              </a:rPr>
              <a:t>Predict </a:t>
            </a:r>
            <a:r>
              <a:rPr lang="en-US" sz="2800" dirty="0">
                <a:latin typeface="Aparajita" panose="020B0604020202020204" pitchFamily="34" charset="0"/>
                <a:cs typeface="Aparajita" panose="020B0604020202020204" pitchFamily="34" charset="0"/>
              </a:rPr>
              <a:t>which patient might have moderate to severe paralysis on the right side of his body. </a:t>
            </a:r>
          </a:p>
          <a:p>
            <a:r>
              <a:rPr lang="en-US" sz="2800" dirty="0" smtClean="0">
                <a:latin typeface="Aparajita" panose="020B0604020202020204" pitchFamily="34" charset="0"/>
                <a:cs typeface="Aparajita" panose="020B0604020202020204" pitchFamily="34" charset="0"/>
              </a:rPr>
              <a:t>Predict </a:t>
            </a:r>
            <a:r>
              <a:rPr lang="en-US" sz="2800" dirty="0">
                <a:latin typeface="Aparajita" panose="020B0604020202020204" pitchFamily="34" charset="0"/>
                <a:cs typeface="Aparajita" panose="020B0604020202020204" pitchFamily="34" charset="0"/>
              </a:rPr>
              <a:t>which patient’s prognosis for recovery is lowest. </a:t>
            </a:r>
          </a:p>
          <a:p>
            <a:endParaRPr lang="en-US" dirty="0"/>
          </a:p>
        </p:txBody>
      </p:sp>
    </p:spTree>
    <p:extLst>
      <p:ext uri="{BB962C8B-B14F-4D97-AF65-F5344CB8AC3E}">
        <p14:creationId xmlns:p14="http://schemas.microsoft.com/office/powerpoint/2010/main" val="2535854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Kinds of Brain Injuries</a:t>
            </a:r>
            <a:endParaRPr lang="en-US" dirty="0"/>
          </a:p>
        </p:txBody>
      </p:sp>
      <p:sp>
        <p:nvSpPr>
          <p:cNvPr id="3" name="Content Placeholder 2"/>
          <p:cNvSpPr>
            <a:spLocks noGrp="1"/>
          </p:cNvSpPr>
          <p:nvPr>
            <p:ph idx="1"/>
          </p:nvPr>
        </p:nvSpPr>
        <p:spPr/>
        <p:txBody>
          <a:bodyPr/>
          <a:lstStyle/>
          <a:p>
            <a:pPr marL="118872" indent="0">
              <a:buNone/>
            </a:pPr>
            <a:r>
              <a:rPr lang="en-US" b="1" dirty="0" smtClean="0"/>
              <a:t>CONSIDER THIS:</a:t>
            </a:r>
          </a:p>
          <a:p>
            <a:pPr marL="633222" indent="-514350">
              <a:buAutoNum type="arabicParenR"/>
            </a:pPr>
            <a:r>
              <a:rPr lang="en-US" dirty="0" smtClean="0"/>
              <a:t>open </a:t>
            </a:r>
            <a:r>
              <a:rPr lang="en-US" dirty="0"/>
              <a:t>or penetrating head </a:t>
            </a:r>
            <a:r>
              <a:rPr lang="en-US" dirty="0" smtClean="0"/>
              <a:t>injury </a:t>
            </a:r>
          </a:p>
          <a:p>
            <a:pPr marL="633222" indent="-514350">
              <a:buAutoNum type="arabicParenR"/>
            </a:pPr>
            <a:r>
              <a:rPr lang="en-US" dirty="0" smtClean="0"/>
              <a:t>epidural hematoma </a:t>
            </a:r>
          </a:p>
          <a:p>
            <a:pPr marL="633222" indent="-514350">
              <a:buAutoNum type="arabicParenR"/>
            </a:pPr>
            <a:r>
              <a:rPr lang="en-US" dirty="0" smtClean="0"/>
              <a:t>subdural hematoma </a:t>
            </a:r>
            <a:endParaRPr lang="en-US" dirty="0"/>
          </a:p>
          <a:p>
            <a:pPr marL="633222" indent="-514350">
              <a:buAutoNum type="arabicParenR"/>
            </a:pPr>
            <a:r>
              <a:rPr lang="en-US" dirty="0" smtClean="0"/>
              <a:t>diffuse </a:t>
            </a:r>
            <a:r>
              <a:rPr lang="en-US" dirty="0"/>
              <a:t>axonal brain </a:t>
            </a:r>
            <a:r>
              <a:rPr lang="en-US" dirty="0" smtClean="0"/>
              <a:t>injury</a:t>
            </a:r>
          </a:p>
          <a:p>
            <a:pPr marL="118872" indent="0">
              <a:buNone/>
            </a:pPr>
            <a:endParaRPr lang="en-US" dirty="0"/>
          </a:p>
          <a:p>
            <a:pPr marL="118872" indent="0">
              <a:buNone/>
            </a:pPr>
            <a:r>
              <a:rPr lang="en-US" b="1" dirty="0" smtClean="0"/>
              <a:t>NEXT: CONTINUE PLAYING</a:t>
            </a:r>
            <a:endParaRPr lang="en-US" b="1" dirty="0"/>
          </a:p>
        </p:txBody>
      </p:sp>
    </p:spTree>
    <p:extLst>
      <p:ext uri="{BB962C8B-B14F-4D97-AF65-F5344CB8AC3E}">
        <p14:creationId xmlns:p14="http://schemas.microsoft.com/office/powerpoint/2010/main" val="7321975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144</TotalTime>
  <Words>722</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The Golden Hour: Day 2</vt:lpstr>
      <vt:lpstr>INITIAL THOUGHTS</vt:lpstr>
      <vt:lpstr>Big brain, little skull: Newspaper activity</vt:lpstr>
      <vt:lpstr>Activity 1: How to Read a CT Scan</vt:lpstr>
      <vt:lpstr>Scene 2</vt:lpstr>
      <vt:lpstr>Class Summary Discussion</vt:lpstr>
      <vt:lpstr>Activity 2: How to Read an Abnormal CT Scan</vt:lpstr>
      <vt:lpstr>Class Summary Discussion</vt:lpstr>
      <vt:lpstr>4 Kinds of Brain Injuries</vt:lpstr>
      <vt:lpstr>Play the Game</vt:lpstr>
    </vt:vector>
  </TitlesOfParts>
  <Company>Kent School District 415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Golden Hour</dc:title>
  <dc:creator>KSD</dc:creator>
  <cp:lastModifiedBy>KSD</cp:lastModifiedBy>
  <cp:revision>12</cp:revision>
  <cp:lastPrinted>2014-01-30T05:24:48Z</cp:lastPrinted>
  <dcterms:created xsi:type="dcterms:W3CDTF">2014-01-30T03:01:35Z</dcterms:created>
  <dcterms:modified xsi:type="dcterms:W3CDTF">2014-01-30T05:25:44Z</dcterms:modified>
</cp:coreProperties>
</file>