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459" r:id="rId2"/>
    <p:sldId id="537" r:id="rId3"/>
    <p:sldId id="536" r:id="rId4"/>
    <p:sldId id="539" r:id="rId5"/>
    <p:sldId id="538" r:id="rId6"/>
    <p:sldId id="530" r:id="rId7"/>
    <p:sldId id="506" r:id="rId8"/>
    <p:sldId id="504" r:id="rId9"/>
    <p:sldId id="509" r:id="rId10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822EF-BA75-4499-8BC1-2D409A35B019}">
          <p14:sldIdLst>
            <p14:sldId id="459"/>
            <p14:sldId id="537"/>
            <p14:sldId id="536"/>
            <p14:sldId id="539"/>
            <p14:sldId id="538"/>
            <p14:sldId id="530"/>
            <p14:sldId id="506"/>
            <p14:sldId id="504"/>
            <p14:sldId id="509"/>
          </p14:sldIdLst>
        </p14:section>
        <p14:section name="Untitled Section" id="{5C6E1A8B-6F9C-4DCC-9480-5B5D0AF748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Natalie" initials="MN" lastIdx="1" clrIdx="0">
    <p:extLst>
      <p:ext uri="{19B8F6BF-5375-455C-9EA6-DF929625EA0E}">
        <p15:presenceInfo xmlns:p15="http://schemas.microsoft.com/office/powerpoint/2012/main" userId="S-1-5-21-2025429265-1965331169-725345543-3876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9DBCD-F60A-43D4-ACC9-C6BC6178829E}" v="3" dt="2018-12-11T06:14:28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phson-Hernandez, Shannon" userId="e9403613-2aaa-424c-8257-ec5fe030fb5c" providerId="ADAL" clId="{6FD9DBCD-F60A-43D4-ACC9-C6BC6178829E}"/>
    <pc:docChg chg="delSld modSld modSection">
      <pc:chgData name="Jephson-Hernandez, Shannon" userId="e9403613-2aaa-424c-8257-ec5fe030fb5c" providerId="ADAL" clId="{6FD9DBCD-F60A-43D4-ACC9-C6BC6178829E}" dt="2018-12-11T06:14:42.032" v="16" actId="20577"/>
      <pc:docMkLst>
        <pc:docMk/>
      </pc:docMkLst>
      <pc:sldChg chg="modSp">
        <pc:chgData name="Jephson-Hernandez, Shannon" userId="e9403613-2aaa-424c-8257-ec5fe030fb5c" providerId="ADAL" clId="{6FD9DBCD-F60A-43D4-ACC9-C6BC6178829E}" dt="2018-12-11T06:14:42.032" v="16" actId="20577"/>
        <pc:sldMkLst>
          <pc:docMk/>
          <pc:sldMk cId="1754090537" sldId="509"/>
        </pc:sldMkLst>
        <pc:spChg chg="mod">
          <ac:chgData name="Jephson-Hernandez, Shannon" userId="e9403613-2aaa-424c-8257-ec5fe030fb5c" providerId="ADAL" clId="{6FD9DBCD-F60A-43D4-ACC9-C6BC6178829E}" dt="2018-12-11T06:14:42.032" v="16" actId="20577"/>
          <ac:spMkLst>
            <pc:docMk/>
            <pc:sldMk cId="1754090537" sldId="509"/>
            <ac:spMk id="2" creationId="{4DC13E15-D8BA-4A61-BA6E-3BA0F7B99E7B}"/>
          </ac:spMkLst>
        </pc:spChg>
      </pc:sldChg>
      <pc:sldChg chg="del">
        <pc:chgData name="Jephson-Hernandez, Shannon" userId="e9403613-2aaa-424c-8257-ec5fe030fb5c" providerId="ADAL" clId="{6FD9DBCD-F60A-43D4-ACC9-C6BC6178829E}" dt="2018-12-11T05:41:38.159" v="3" actId="2696"/>
        <pc:sldMkLst>
          <pc:docMk/>
          <pc:sldMk cId="3674166004" sldId="518"/>
        </pc:sldMkLst>
      </pc:sldChg>
      <pc:sldChg chg="del">
        <pc:chgData name="Jephson-Hernandez, Shannon" userId="e9403613-2aaa-424c-8257-ec5fe030fb5c" providerId="ADAL" clId="{6FD9DBCD-F60A-43D4-ACC9-C6BC6178829E}" dt="2018-12-11T05:41:34.972" v="0" actId="2696"/>
        <pc:sldMkLst>
          <pc:docMk/>
          <pc:sldMk cId="1720286865" sldId="519"/>
        </pc:sldMkLst>
      </pc:sldChg>
      <pc:sldChg chg="del">
        <pc:chgData name="Jephson-Hernandez, Shannon" userId="e9403613-2aaa-424c-8257-ec5fe030fb5c" providerId="ADAL" clId="{6FD9DBCD-F60A-43D4-ACC9-C6BC6178829E}" dt="2018-12-11T05:41:35.989" v="1" actId="2696"/>
        <pc:sldMkLst>
          <pc:docMk/>
          <pc:sldMk cId="3212556184" sldId="540"/>
        </pc:sldMkLst>
      </pc:sldChg>
      <pc:sldChg chg="del">
        <pc:chgData name="Jephson-Hernandez, Shannon" userId="e9403613-2aaa-424c-8257-ec5fe030fb5c" providerId="ADAL" clId="{6FD9DBCD-F60A-43D4-ACC9-C6BC6178829E}" dt="2018-12-11T05:41:37.373" v="2" actId="2696"/>
        <pc:sldMkLst>
          <pc:docMk/>
          <pc:sldMk cId="43149273" sldId="54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6T10:59:34.238" idx="1">
    <p:pos x="10" y="10"/>
    <p:text>Where is the energy in this rock cycle?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7A16-D0BA-4AA0-AFD0-7AD59E2C7AF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7F98-7E76-4F2C-A423-92F66836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pg_jKJFbA2A" TargetMode="External"/><Relationship Id="rId1" Type="http://schemas.openxmlformats.org/officeDocument/2006/relationships/video" Target="https://www.youtube.com/embed/A_PE44AMg_E" TargetMode="External"/><Relationship Id="rId6" Type="http://schemas.openxmlformats.org/officeDocument/2006/relationships/hyperlink" Target="https://www.youtube.com/watch?v=pg_jKJFbA2A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A_PE44AMg_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7632" y="122208"/>
            <a:ext cx="10172700" cy="1493517"/>
          </a:xfrm>
        </p:spPr>
        <p:txBody>
          <a:bodyPr/>
          <a:lstStyle/>
          <a:p>
            <a:r>
              <a:rPr lang="en-US" dirty="0"/>
              <a:t>Class 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92645" y="794545"/>
            <a:ext cx="4800600" cy="632529"/>
          </a:xfrm>
        </p:spPr>
        <p:txBody>
          <a:bodyPr/>
          <a:lstStyle/>
          <a:p>
            <a:r>
              <a:rPr lang="en-US" sz="4000">
                <a:solidFill>
                  <a:schemeClr val="accent5">
                    <a:lumMod val="75000"/>
                  </a:schemeClr>
                </a:solidFill>
              </a:rPr>
              <a:t>TODAY’s PLAN: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87984" y="1311564"/>
            <a:ext cx="5169916" cy="5391161"/>
          </a:xfrm>
        </p:spPr>
        <p:txBody>
          <a:bodyPr>
            <a:normAutofit/>
          </a:bodyPr>
          <a:lstStyle/>
          <a:p>
            <a:pPr marL="0" lvl="0" indent="0">
              <a:buClr>
                <a:srgbClr val="2A1A00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EQ:  </a:t>
            </a:r>
            <a:r>
              <a:rPr lang="en-US" sz="3200" b="1" i="1" dirty="0">
                <a:solidFill>
                  <a:srgbClr val="0070C0"/>
                </a:solidFill>
              </a:rPr>
              <a:t>What causes Earth’s materials to change?</a:t>
            </a:r>
            <a:endParaRPr lang="en-US" sz="3200" b="1" i="1" dirty="0"/>
          </a:p>
          <a:p>
            <a:pPr marL="0" lvl="0" indent="0">
              <a:buClr>
                <a:srgbClr val="2A1A00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LT: </a:t>
            </a:r>
            <a:r>
              <a:rPr lang="en-US" sz="3200" b="1" dirty="0">
                <a:solidFill>
                  <a:schemeClr val="tx1"/>
                </a:solidFill>
              </a:rPr>
              <a:t>Develop and use models to obtain information about the rock cycle</a:t>
            </a:r>
            <a:endParaRPr lang="en-US" sz="32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2A1A00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SC: </a:t>
            </a:r>
            <a:r>
              <a:rPr lang="en-US" sz="3200" b="1" dirty="0">
                <a:solidFill>
                  <a:schemeClr val="tx1"/>
                </a:solidFill>
              </a:rPr>
              <a:t> To identify the 2 factors (Variables) that cause rock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3841" y="794544"/>
            <a:ext cx="5646139" cy="632529"/>
          </a:xfrm>
        </p:spPr>
        <p:txBody>
          <a:bodyPr/>
          <a:lstStyle/>
          <a:p>
            <a:r>
              <a:rPr lang="en-US" sz="4000">
                <a:solidFill>
                  <a:schemeClr val="accent5">
                    <a:lumMod val="75000"/>
                  </a:schemeClr>
                </a:solidFill>
              </a:rPr>
              <a:t>Today’s </a:t>
            </a:r>
            <a:r>
              <a:rPr lang="en-US" sz="4000" err="1">
                <a:solidFill>
                  <a:schemeClr val="accent5">
                    <a:lumMod val="75000"/>
                  </a:schemeClr>
                </a:solidFill>
              </a:rPr>
              <a:t>TaSK</a:t>
            </a:r>
            <a:r>
              <a:rPr lang="en-US" sz="400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14536" y="1427073"/>
            <a:ext cx="5877464" cy="52756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Complete the energy transfer rock cycle lab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6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2F5C-A0AB-4C63-B562-5AE8D10A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thoughts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E5A4-67FA-43CA-AC82-EF1B2391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1308901"/>
            <a:ext cx="9775371" cy="4944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1. How hot do you think a rock would need to be in order to melt?</a:t>
            </a:r>
          </a:p>
          <a:p>
            <a:pPr marL="0" indent="0">
              <a:buNone/>
            </a:pPr>
            <a:r>
              <a:rPr lang="en-US" sz="3600" b="1" dirty="0"/>
              <a:t>2.  Where does the heat come from for the rock to melt?</a:t>
            </a:r>
          </a:p>
          <a:p>
            <a:pPr marL="0" indent="0">
              <a:buNone/>
            </a:pPr>
            <a:r>
              <a:rPr lang="en-US" sz="3600" b="1" dirty="0"/>
              <a:t>3.  How does melting a rock change the rock into an igneous rock?</a:t>
            </a:r>
          </a:p>
        </p:txBody>
      </p:sp>
    </p:spTree>
    <p:extLst>
      <p:ext uri="{BB962C8B-B14F-4D97-AF65-F5344CB8AC3E}">
        <p14:creationId xmlns:p14="http://schemas.microsoft.com/office/powerpoint/2010/main" val="331700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B7FD-6FB6-4804-9CA7-6EBCFA58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57" y="194551"/>
            <a:ext cx="11422103" cy="15689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CLASS Discussion – How does melting change a rock into an igneous rock?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98D439-B562-4984-B297-2ADE462C40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22618"/>
            <a:ext cx="5948241" cy="551357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72AD8-1B5A-4729-A573-F4A5EB7EC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1" y="1533876"/>
            <a:ext cx="6134099" cy="5103381"/>
          </a:xfrm>
        </p:spPr>
        <p:txBody>
          <a:bodyPr/>
          <a:lstStyle/>
          <a:p>
            <a:r>
              <a:rPr lang="en-US" sz="3200" dirty="0"/>
              <a:t>A. Where is sedimentary and Metamorphic rock in this picture?</a:t>
            </a:r>
          </a:p>
          <a:p>
            <a:r>
              <a:rPr lang="en-US" sz="3200" dirty="0"/>
              <a:t>b. how can it change into igneous rock?</a:t>
            </a:r>
          </a:p>
          <a:p>
            <a:r>
              <a:rPr lang="en-US" sz="3200" dirty="0"/>
              <a:t>c. What energy sources are causing heat in this system?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4CAF6-2839-48E8-AA8C-719D9BCC4932}"/>
              </a:ext>
            </a:extLst>
          </p:cNvPr>
          <p:cNvSpPr/>
          <p:nvPr/>
        </p:nvSpPr>
        <p:spPr>
          <a:xfrm>
            <a:off x="2318657" y="1959429"/>
            <a:ext cx="1534886" cy="8164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4EEBC-F346-4BDD-B57E-84F8836F84D3}"/>
              </a:ext>
            </a:extLst>
          </p:cNvPr>
          <p:cNvSpPr/>
          <p:nvPr/>
        </p:nvSpPr>
        <p:spPr>
          <a:xfrm>
            <a:off x="391886" y="2775857"/>
            <a:ext cx="1534886" cy="8164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2063F-9294-4BA8-B5DD-51FD9279FCFB}"/>
              </a:ext>
            </a:extLst>
          </p:cNvPr>
          <p:cNvSpPr/>
          <p:nvPr/>
        </p:nvSpPr>
        <p:spPr>
          <a:xfrm>
            <a:off x="136072" y="4085567"/>
            <a:ext cx="1534886" cy="1041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53415F-607D-4D96-A3C8-C889A8BED2BF}"/>
              </a:ext>
            </a:extLst>
          </p:cNvPr>
          <p:cNvSpPr/>
          <p:nvPr/>
        </p:nvSpPr>
        <p:spPr>
          <a:xfrm>
            <a:off x="391886" y="5438806"/>
            <a:ext cx="1747157" cy="8164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8BE67-5452-4AE2-8C7E-11DC805BBA6E}"/>
              </a:ext>
            </a:extLst>
          </p:cNvPr>
          <p:cNvSpPr/>
          <p:nvPr/>
        </p:nvSpPr>
        <p:spPr>
          <a:xfrm>
            <a:off x="2876149" y="5847020"/>
            <a:ext cx="1534886" cy="8164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2D06A-CC0C-44AE-AD49-1441336D9167}"/>
              </a:ext>
            </a:extLst>
          </p:cNvPr>
          <p:cNvSpPr/>
          <p:nvPr/>
        </p:nvSpPr>
        <p:spPr>
          <a:xfrm>
            <a:off x="3192236" y="3533413"/>
            <a:ext cx="1534886" cy="8164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ind rain snow ice clipart">
            <a:extLst>
              <a:ext uri="{FF2B5EF4-FFF2-40B4-BE49-F238E27FC236}">
                <a16:creationId xmlns:a16="http://schemas.microsoft.com/office/drawing/2014/main" id="{CB48663B-2E99-4C8A-9CB0-D5FD01B6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97" y="1672722"/>
            <a:ext cx="918339" cy="12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rosion clipart">
            <a:extLst>
              <a:ext uri="{FF2B5EF4-FFF2-40B4-BE49-F238E27FC236}">
                <a16:creationId xmlns:a16="http://schemas.microsoft.com/office/drawing/2014/main" id="{17706451-0413-4B6A-9869-55E15257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77" y="1646343"/>
            <a:ext cx="689166" cy="12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diment clipart">
            <a:extLst>
              <a:ext uri="{FF2B5EF4-FFF2-40B4-BE49-F238E27FC236}">
                <a16:creationId xmlns:a16="http://schemas.microsoft.com/office/drawing/2014/main" id="{B29D3B62-9E85-45B9-9EB0-D41A13DB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772433"/>
            <a:ext cx="1589821" cy="9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edimentary rock clipart">
            <a:extLst>
              <a:ext uri="{FF2B5EF4-FFF2-40B4-BE49-F238E27FC236}">
                <a16:creationId xmlns:a16="http://schemas.microsoft.com/office/drawing/2014/main" id="{AB03680E-C107-4026-9309-D8D8B6A0D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/>
          <a:stretch/>
        </p:blipFill>
        <p:spPr bwMode="auto">
          <a:xfrm>
            <a:off x="-89340" y="4009606"/>
            <a:ext cx="1907980" cy="11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AA3913-9BBC-4EF5-AB24-86CD3F3F49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60" t="57910" r="40266" b="27804"/>
          <a:stretch/>
        </p:blipFill>
        <p:spPr>
          <a:xfrm>
            <a:off x="401579" y="5463414"/>
            <a:ext cx="1826804" cy="816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98968-0D8F-4DF1-9FE7-3105E929C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120" y="5688814"/>
            <a:ext cx="1132840" cy="1132840"/>
          </a:xfrm>
          <a:prstGeom prst="rect">
            <a:avLst/>
          </a:prstGeom>
        </p:spPr>
      </p:pic>
      <p:pic>
        <p:nvPicPr>
          <p:cNvPr id="1036" name="Picture 12" descr="Image result for intrusive and extrusive igneous rock clipart">
            <a:extLst>
              <a:ext uri="{FF2B5EF4-FFF2-40B4-BE49-F238E27FC236}">
                <a16:creationId xmlns:a16="http://schemas.microsoft.com/office/drawing/2014/main" id="{819155D1-8FEF-46CD-84BC-8F21157C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21656" r="6726" b="13606"/>
          <a:stretch/>
        </p:blipFill>
        <p:spPr bwMode="auto">
          <a:xfrm>
            <a:off x="3098885" y="3429000"/>
            <a:ext cx="1705695" cy="9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9680-AB29-4276-9426-6389165F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686" y="332676"/>
            <a:ext cx="4788428" cy="88696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Day 3 Materials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026B09-6B93-429A-94C8-F9BBDCF76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17C2B0C-3627-4B3E-9D1D-2BEC55436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9F351-2614-4F89-8592-B9ECA2473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8" y="3429000"/>
            <a:ext cx="10907269" cy="632529"/>
          </a:xfrm>
        </p:spPr>
        <p:txBody>
          <a:bodyPr/>
          <a:lstStyle/>
          <a:p>
            <a:r>
              <a:rPr lang="en-US" sz="3200" dirty="0"/>
              <a:t>1. Look over the materials on your table. </a:t>
            </a:r>
          </a:p>
          <a:p>
            <a:r>
              <a:rPr lang="en-US" sz="3200" dirty="0"/>
              <a:t>2. Is there any materials missing according to the list below?</a:t>
            </a:r>
          </a:p>
          <a:p>
            <a:r>
              <a:rPr lang="en-US" sz="3200" dirty="0"/>
              <a:t>3. Who is the team leader today?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E584C-9733-46CB-B44D-B534FCB4AA0E}"/>
              </a:ext>
            </a:extLst>
          </p:cNvPr>
          <p:cNvSpPr txBox="1"/>
          <p:nvPr/>
        </p:nvSpPr>
        <p:spPr>
          <a:xfrm>
            <a:off x="1142999" y="4649358"/>
            <a:ext cx="10667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Metamorphic rock (from day 2) with	aluminum foil (if you still have it)</a:t>
            </a:r>
          </a:p>
          <a:p>
            <a:r>
              <a:rPr lang="en-US" sz="2400" dirty="0"/>
              <a:t>Hot plate with 200 mL of water in beaker</a:t>
            </a:r>
          </a:p>
          <a:p>
            <a:r>
              <a:rPr lang="en-US" sz="2400" dirty="0"/>
              <a:t>Tongs</a:t>
            </a:r>
          </a:p>
          <a:p>
            <a:r>
              <a:rPr lang="en-US" sz="2400" dirty="0"/>
              <a:t>2 piece of aluminum foil (only add one if you still have one)	</a:t>
            </a:r>
          </a:p>
        </p:txBody>
      </p:sp>
    </p:spTree>
    <p:extLst>
      <p:ext uri="{BB962C8B-B14F-4D97-AF65-F5344CB8AC3E}">
        <p14:creationId xmlns:p14="http://schemas.microsoft.com/office/powerpoint/2010/main" val="107744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9680-AB29-4276-9426-6389165F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7" y="148525"/>
            <a:ext cx="10172700" cy="1493517"/>
          </a:xfrm>
        </p:spPr>
        <p:txBody>
          <a:bodyPr/>
          <a:lstStyle/>
          <a:p>
            <a:pPr algn="ctr"/>
            <a:r>
              <a:rPr lang="en-US" dirty="0"/>
              <a:t>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C3085-3A22-4705-971C-62FCD113F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310" y="2443397"/>
            <a:ext cx="8087105" cy="44146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Follow the directions exactly on the worksheet (except of the boiling water change shown).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SAFETY IS CRITICAL!!!!!!!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Always use tongs near a hot plate!!!!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Never touch hot sugar!!!!!!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REMEMBER: This is a test &amp; counts as 50% of your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04313-F1B9-4183-BC01-68B557B94238}"/>
              </a:ext>
            </a:extLst>
          </p:cNvPr>
          <p:cNvSpPr txBox="1"/>
          <p:nvPr/>
        </p:nvSpPr>
        <p:spPr>
          <a:xfrm>
            <a:off x="9339943" y="895283"/>
            <a:ext cx="243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picture of what to do with beaker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BBA71-0A82-453C-95B2-C852A57D5121}"/>
              </a:ext>
            </a:extLst>
          </p:cNvPr>
          <p:cNvSpPr txBox="1"/>
          <p:nvPr/>
        </p:nvSpPr>
        <p:spPr>
          <a:xfrm>
            <a:off x="9339942" y="4004367"/>
            <a:ext cx="243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picture of what to NOT to do with hot plate</a:t>
            </a:r>
          </a:p>
        </p:txBody>
      </p:sp>
      <p:pic>
        <p:nvPicPr>
          <p:cNvPr id="1026" name="Picture 2" descr="Image result for double boiler beaker on hot plate">
            <a:extLst>
              <a:ext uri="{FF2B5EF4-FFF2-40B4-BE49-F238E27FC236}">
                <a16:creationId xmlns:a16="http://schemas.microsoft.com/office/drawing/2014/main" id="{053CFD7D-3D19-45F1-997D-3DB105AC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71" y="-16326"/>
            <a:ext cx="3216727" cy="3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111E78D-F8A3-4668-BDD8-4ADC65883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t="59695" r="43715"/>
          <a:stretch/>
        </p:blipFill>
        <p:spPr bwMode="auto">
          <a:xfrm>
            <a:off x="8865434" y="3947159"/>
            <a:ext cx="3015921" cy="26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FDCA895-1CC3-4813-A4E9-A6F876843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t="65529" r="47228" b="22236"/>
          <a:stretch/>
        </p:blipFill>
        <p:spPr bwMode="auto">
          <a:xfrm>
            <a:off x="9601200" y="148526"/>
            <a:ext cx="1502229" cy="5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642667C2-9132-4FC1-A6EA-D3BBEC23466F}"/>
              </a:ext>
            </a:extLst>
          </p:cNvPr>
          <p:cNvSpPr/>
          <p:nvPr/>
        </p:nvSpPr>
        <p:spPr>
          <a:xfrm>
            <a:off x="8523515" y="3210645"/>
            <a:ext cx="3660520" cy="3859625"/>
          </a:xfrm>
          <a:prstGeom prst="noSmoking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A2FA4-57C9-42E3-B633-6D8628958041}"/>
              </a:ext>
            </a:extLst>
          </p:cNvPr>
          <p:cNvSpPr txBox="1"/>
          <p:nvPr/>
        </p:nvSpPr>
        <p:spPr>
          <a:xfrm>
            <a:off x="8997043" y="4000503"/>
            <a:ext cx="28843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chemeClr val="bg1"/>
                </a:solidFill>
                <a:latin typeface="+mj-lt"/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EAF3C-EEBF-411D-AA29-3811E56FC46C}"/>
              </a:ext>
            </a:extLst>
          </p:cNvPr>
          <p:cNvSpPr txBox="1"/>
          <p:nvPr/>
        </p:nvSpPr>
        <p:spPr>
          <a:xfrm>
            <a:off x="8883034" y="1527510"/>
            <a:ext cx="2884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00B0F0"/>
                </a:solidFill>
                <a:latin typeface="+mj-lt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42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9680-AB29-4276-9426-6389165F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7" y="148525"/>
            <a:ext cx="10172700" cy="1493517"/>
          </a:xfrm>
        </p:spPr>
        <p:txBody>
          <a:bodyPr/>
          <a:lstStyle/>
          <a:p>
            <a:pPr algn="ctr"/>
            <a:r>
              <a:rPr lang="en-US" dirty="0"/>
              <a:t>Procedure (Day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C3085-3A22-4705-971C-62FCD113F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624" y="1796143"/>
            <a:ext cx="10988905" cy="37882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Finish part 4, then raise hand to check with teacher before moving onto part 2.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Finish part 5, make sure all students record and clean up.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Stay at your table </a:t>
            </a:r>
            <a:r>
              <a:rPr lang="en-US" sz="3200" dirty="0">
                <a:solidFill>
                  <a:schemeClr val="tx1"/>
                </a:solidFill>
              </a:rPr>
              <a:t>when done and work on </a:t>
            </a:r>
            <a:r>
              <a:rPr lang="en-US" sz="3200" dirty="0" err="1">
                <a:solidFill>
                  <a:schemeClr val="tx1"/>
                </a:solidFill>
              </a:rPr>
              <a:t>zooniverse</a:t>
            </a:r>
            <a:r>
              <a:rPr lang="en-US" sz="3200" dirty="0">
                <a:solidFill>
                  <a:schemeClr val="tx1"/>
                </a:solidFill>
              </a:rPr>
              <a:t> if </a:t>
            </a:r>
            <a:r>
              <a:rPr lang="en-US" sz="3200" u="sng" dirty="0">
                <a:solidFill>
                  <a:schemeClr val="tx1"/>
                </a:solidFill>
              </a:rPr>
              <a:t>part 4 and 5 of worksheet is complete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3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34982"/>
            <a:ext cx="4800600" cy="3619500"/>
          </a:xfrm>
        </p:spPr>
        <p:txBody>
          <a:bodyPr>
            <a:noAutofit/>
          </a:bodyPr>
          <a:lstStyle/>
          <a:p>
            <a:r>
              <a:rPr lang="en-US" sz="3200" dirty="0"/>
              <a:t>Earth was once a molten ball of rock.</a:t>
            </a:r>
          </a:p>
          <a:p>
            <a:r>
              <a:rPr lang="en-US" sz="3200" dirty="0"/>
              <a:t>The earth’s interior still contains molten rock and metal.</a:t>
            </a:r>
          </a:p>
          <a:p>
            <a:r>
              <a:rPr lang="en-US" sz="3200" dirty="0"/>
              <a:t>Heat inside the earth causes rocks to melt partially or completely.</a:t>
            </a:r>
          </a:p>
        </p:txBody>
      </p:sp>
      <p:pic>
        <p:nvPicPr>
          <p:cNvPr id="4" name="Picture 3" descr="C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752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7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E3B3-11D7-4343-BF45-57CB3675C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9300" y="161446"/>
            <a:ext cx="10172700" cy="1492250"/>
          </a:xfrm>
        </p:spPr>
        <p:txBody>
          <a:bodyPr>
            <a:normAutofit/>
          </a:bodyPr>
          <a:lstStyle/>
          <a:p>
            <a:r>
              <a:rPr lang="en-US" dirty="0"/>
              <a:t>Energy and the rock cycle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D9700-6EA4-4B12-9720-D2FC7B0010C2}"/>
              </a:ext>
            </a:extLst>
          </p:cNvPr>
          <p:cNvSpPr/>
          <p:nvPr/>
        </p:nvSpPr>
        <p:spPr>
          <a:xfrm>
            <a:off x="1275907" y="2551837"/>
            <a:ext cx="10079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01013-D17D-4AAD-A497-27036AD1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863599"/>
            <a:ext cx="9001125" cy="59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4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3E15-D8BA-4A61-BA6E-3BA0F7B9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these videos to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D19F94-E621-40F1-8D05-2D6585D02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773" y="1711315"/>
            <a:ext cx="4800600" cy="632529"/>
          </a:xfrm>
        </p:spPr>
        <p:txBody>
          <a:bodyPr/>
          <a:lstStyle/>
          <a:p>
            <a:r>
              <a:rPr lang="en-US" dirty="0">
                <a:hlinkClick r:id="rId4"/>
              </a:rPr>
              <a:t>Chocolate Rock Cycle Link (1:14)</a:t>
            </a:r>
            <a:endParaRPr lang="en-US" dirty="0"/>
          </a:p>
        </p:txBody>
      </p:sp>
      <p:pic>
        <p:nvPicPr>
          <p:cNvPr id="6" name="Online Media ^0 5">
            <a:hlinkClick r:id="" action="ppaction://media"/>
            <a:extLst>
              <a:ext uri="{FF2B5EF4-FFF2-40B4-BE49-F238E27FC236}">
                <a16:creationId xmlns:a16="http://schemas.microsoft.com/office/drawing/2014/main" id="{B33BAEDF-E5BB-4113-9F2C-62B135DDAD0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0153" y="2581799"/>
            <a:ext cx="5799840" cy="32624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FD1896-A327-45F7-9F34-7FCBE83EA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118" y="1692332"/>
            <a:ext cx="4800600" cy="632529"/>
          </a:xfrm>
        </p:spPr>
        <p:txBody>
          <a:bodyPr/>
          <a:lstStyle/>
          <a:p>
            <a:r>
              <a:rPr lang="en-US" dirty="0">
                <a:hlinkClick r:id="rId6"/>
              </a:rPr>
              <a:t>Candy Rock Cycle Video Link (8:35)</a:t>
            </a:r>
            <a:endParaRPr lang="en-US" dirty="0"/>
          </a:p>
        </p:txBody>
      </p:sp>
      <p:pic>
        <p:nvPicPr>
          <p:cNvPr id="7" name="Online Media ^0 6">
            <a:hlinkClick r:id="" action="ppaction://media"/>
            <a:extLst>
              <a:ext uri="{FF2B5EF4-FFF2-40B4-BE49-F238E27FC236}">
                <a16:creationId xmlns:a16="http://schemas.microsoft.com/office/drawing/2014/main" id="{E9FAD490-17F8-464A-A063-EEC7E8380844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262498" y="2581798"/>
            <a:ext cx="5799841" cy="32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9053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14777</TotalTime>
  <Words>375</Words>
  <Application>Microsoft Office PowerPoint</Application>
  <PresentationFormat>Widescreen</PresentationFormat>
  <Paragraphs>47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Badge</vt:lpstr>
      <vt:lpstr>Class Agenda</vt:lpstr>
      <vt:lpstr>Initial thoughts #3</vt:lpstr>
      <vt:lpstr>CLASS Discussion – How does melting change a rock into an igneous rock?</vt:lpstr>
      <vt:lpstr>Day 3 Materials</vt:lpstr>
      <vt:lpstr>Procedures</vt:lpstr>
      <vt:lpstr>Procedure (Day 3)</vt:lpstr>
      <vt:lpstr>Heat</vt:lpstr>
      <vt:lpstr>Energy and the rock cycle</vt:lpstr>
      <vt:lpstr>Watch these videos to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LESSON PLAN</dc:title>
  <dc:creator>Rutter, Molly</dc:creator>
  <cp:lastModifiedBy>Jephson-Hernandez, Shannon</cp:lastModifiedBy>
  <cp:revision>87</cp:revision>
  <cp:lastPrinted>2017-09-25T19:52:22Z</cp:lastPrinted>
  <dcterms:modified xsi:type="dcterms:W3CDTF">2018-12-11T06:14:47Z</dcterms:modified>
</cp:coreProperties>
</file>