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80" r:id="rId3"/>
    <p:sldId id="286" r:id="rId4"/>
    <p:sldId id="256" r:id="rId5"/>
    <p:sldId id="257" r:id="rId6"/>
    <p:sldId id="269" r:id="rId7"/>
    <p:sldId id="281" r:id="rId8"/>
    <p:sldId id="292" r:id="rId9"/>
    <p:sldId id="296" r:id="rId10"/>
    <p:sldId id="290" r:id="rId11"/>
    <p:sldId id="297" r:id="rId12"/>
    <p:sldId id="277" r:id="rId13"/>
    <p:sldId id="285" r:id="rId14"/>
    <p:sldId id="283" r:id="rId15"/>
    <p:sldId id="263" r:id="rId16"/>
    <p:sldId id="262" r:id="rId17"/>
    <p:sldId id="279" r:id="rId18"/>
    <p:sldId id="259" r:id="rId19"/>
    <p:sldId id="270" r:id="rId20"/>
    <p:sldId id="273" r:id="rId21"/>
    <p:sldId id="275" r:id="rId22"/>
    <p:sldId id="293" r:id="rId23"/>
    <p:sldId id="298" r:id="rId24"/>
    <p:sldId id="294" r:id="rId25"/>
    <p:sldId id="26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5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6549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6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52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07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1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B8B2A4-CBD4-4ACD-BD34-85D03CC9211A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CA4F-C00F-48E0-9728-A762E67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83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qDbMEdLiC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heatandtemperature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bjrbjuMyf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atsyourscience.com/thermal-energy-transfers--transformation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08893"/>
            <a:ext cx="8946541" cy="5474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Read the scenario. Circle your answer and explain your reasoning.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082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677" y="1113692"/>
            <a:ext cx="120513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Objects under the same conditions have the same temperature.</a:t>
            </a:r>
          </a:p>
          <a:p>
            <a:r>
              <a:rPr lang="en-US" sz="4800" dirty="0" smtClean="0"/>
              <a:t>For e.g. in this classroom the smartboard has the same temperature as the carpet. Why?</a:t>
            </a:r>
          </a:p>
        </p:txBody>
      </p:sp>
    </p:spTree>
    <p:extLst>
      <p:ext uri="{BB962C8B-B14F-4D97-AF65-F5344CB8AC3E}">
        <p14:creationId xmlns:p14="http://schemas.microsoft.com/office/powerpoint/2010/main" val="37950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38" y="1230923"/>
            <a:ext cx="110314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They both are under the same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17232"/>
            <a:ext cx="10268074" cy="2661138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Revisiting the metal box and paper book temperature question: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617924"/>
            <a:ext cx="8946541" cy="4240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102331" y="2617924"/>
            <a:ext cx="87805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en-US" sz="5400" dirty="0">
                <a:solidFill>
                  <a:prstClr val="white"/>
                </a:solidFill>
                <a:ea typeface="+mj-ea"/>
                <a:cs typeface="+mj-cs"/>
              </a:rPr>
              <a:t>Now as a class let us check the temperature of the two objects and discuss what has happened.</a:t>
            </a:r>
          </a:p>
        </p:txBody>
      </p:sp>
    </p:spTree>
    <p:extLst>
      <p:ext uri="{BB962C8B-B14F-4D97-AF65-F5344CB8AC3E}">
        <p14:creationId xmlns:p14="http://schemas.microsoft.com/office/powerpoint/2010/main" val="13626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59052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Watch the video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8832"/>
            <a:ext cx="8946541" cy="4759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>
                <a:hlinkClick r:id="rId2"/>
              </a:rPr>
              <a:t>misconceptions about temperature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729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4" y="128588"/>
            <a:ext cx="11144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During the summer you may have heard someone saying “Shut the refrigerator door or the cold will come out.” </a:t>
            </a:r>
            <a:r>
              <a:rPr lang="en-US" sz="6000" dirty="0"/>
              <a:t>A</a:t>
            </a:r>
            <a:r>
              <a:rPr lang="en-US" sz="6000" dirty="0" smtClean="0"/>
              <a:t>s a science student  what do you think of this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40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538288"/>
          </a:xfrm>
        </p:spPr>
        <p:txBody>
          <a:bodyPr/>
          <a:lstStyle/>
          <a:p>
            <a:r>
              <a:rPr lang="en-US" dirty="0" smtClean="0"/>
              <a:t>Watch a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328988"/>
            <a:ext cx="8825658" cy="2309812"/>
          </a:xfrm>
        </p:spPr>
        <p:txBody>
          <a:bodyPr>
            <a:normAutofit fontScale="77500" lnSpcReduction="20000"/>
          </a:bodyPr>
          <a:lstStyle/>
          <a:p>
            <a:r>
              <a:rPr lang="en-US" sz="5400" dirty="0" smtClean="0"/>
              <a:t>Watch segment of 16 mm video (1:10-8:20)</a:t>
            </a:r>
            <a:endParaRPr lang="en-US" sz="5400" dirty="0"/>
          </a:p>
          <a:p>
            <a:r>
              <a:rPr lang="en-US" sz="5400" dirty="0" smtClean="0">
                <a:hlinkClick r:id="rId2"/>
              </a:rPr>
              <a:t>heat and temperature video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90470"/>
          </a:xfrm>
        </p:spPr>
        <p:txBody>
          <a:bodyPr/>
          <a:lstStyle/>
          <a:p>
            <a:r>
              <a:rPr lang="en-US" sz="5400" b="1" dirty="0"/>
              <a:t>Factors </a:t>
            </a:r>
            <a:r>
              <a:rPr lang="en-US" sz="5400" b="1" dirty="0" smtClean="0"/>
              <a:t>affecting </a:t>
            </a:r>
            <a:r>
              <a:rPr lang="en-US" sz="5400" b="1" dirty="0"/>
              <a:t>heat </a:t>
            </a:r>
            <a:r>
              <a:rPr lang="en-US" sz="5400" b="1" dirty="0" smtClean="0"/>
              <a:t>transfer: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214688"/>
            <a:ext cx="8946541" cy="32432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Type of material </a:t>
            </a:r>
          </a:p>
          <a:p>
            <a:r>
              <a:rPr lang="en-US" sz="5400" dirty="0" smtClean="0"/>
              <a:t>Amount of material</a:t>
            </a:r>
          </a:p>
          <a:p>
            <a:r>
              <a:rPr lang="en-US" sz="5400" dirty="0" smtClean="0"/>
              <a:t>State of material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18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2276"/>
            <a:ext cx="8946541" cy="4990123"/>
          </a:xfrm>
        </p:spPr>
        <p:txBody>
          <a:bodyPr>
            <a:no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If I am heating one gallon of water in one pot 1 and three gallons of water in pot 2, which pot will start boiling first? Why?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51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049" y="487885"/>
            <a:ext cx="9404723" cy="619426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</a:rPr>
              <a:t>Today we will explore different ways of energy transfer with the help of activities.</a:t>
            </a:r>
            <a:r>
              <a:rPr lang="en-US" sz="5400" b="1" dirty="0">
                <a:solidFill>
                  <a:srgbClr val="FFFF00"/>
                </a:solidFill>
              </a:rPr>
              <a:t/>
            </a:r>
            <a:br>
              <a:rPr lang="en-US" sz="5400" b="1" dirty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You will continue writing your observations on the sheet provided.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ACTIVITY 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8492"/>
            <a:ext cx="8946541" cy="482990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Look at the demonstration.</a:t>
            </a:r>
          </a:p>
          <a:p>
            <a:r>
              <a:rPr lang="en-US" sz="4400" dirty="0" smtClean="0"/>
              <a:t>What do you observe ? Discuss with your table partner. (1 min)</a:t>
            </a:r>
          </a:p>
          <a:p>
            <a:r>
              <a:rPr lang="en-US" sz="4400" dirty="0"/>
              <a:t>W</a:t>
            </a:r>
            <a:r>
              <a:rPr lang="en-US" sz="4400" dirty="0" smtClean="0"/>
              <a:t>rite your observation and thinking under activity 2 of the sheet. (1 minute)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99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Learning target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will be able to explain the direction of movement of heat in a system based on my understanding of heat and temperature.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07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02913"/>
          </a:xfrm>
        </p:spPr>
        <p:txBody>
          <a:bodyPr/>
          <a:lstStyle/>
          <a:p>
            <a:r>
              <a:rPr lang="en-US" dirty="0" smtClean="0"/>
              <a:t>Now watch the demonstration: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spinning 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719754"/>
            <a:ext cx="8946541" cy="352864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do you think is happening?</a:t>
            </a:r>
          </a:p>
          <a:p>
            <a:r>
              <a:rPr lang="en-US" sz="4000" dirty="0" smtClean="0"/>
              <a:t> Write your observation and reasoning under </a:t>
            </a:r>
            <a:r>
              <a:rPr lang="en-US" sz="4000" b="1" dirty="0" smtClean="0">
                <a:solidFill>
                  <a:srgbClr val="FFFF00"/>
                </a:solidFill>
              </a:rPr>
              <a:t>Activity 3</a:t>
            </a:r>
            <a:r>
              <a:rPr lang="en-US" sz="4000" dirty="0" smtClean="0"/>
              <a:t> of your sheet.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58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Imagine yourself standing in the sun on a summer day.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343275"/>
            <a:ext cx="8946541" cy="290512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How do you feel? Why?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842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spoon vs plastic spoon.</a:t>
            </a:r>
            <a:br>
              <a:rPr lang="en-US" dirty="0" smtClean="0"/>
            </a:br>
            <a:r>
              <a:rPr lang="en-US" dirty="0" smtClean="0"/>
              <a:t>Activity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8462"/>
            <a:ext cx="8946541" cy="4689230"/>
          </a:xfrm>
        </p:spPr>
        <p:txBody>
          <a:bodyPr>
            <a:noAutofit/>
          </a:bodyPr>
          <a:lstStyle/>
          <a:p>
            <a:r>
              <a:rPr lang="en-US" sz="4000" dirty="0" smtClean="0"/>
              <a:t>Touch a metal spoon on your cheek. Write down how you feel. </a:t>
            </a:r>
          </a:p>
          <a:p>
            <a:r>
              <a:rPr lang="en-US" sz="4000" dirty="0" smtClean="0"/>
              <a:t>Now touch a plastic spoon to your cheek . Write down how you feel.</a:t>
            </a:r>
          </a:p>
          <a:p>
            <a:r>
              <a:rPr lang="en-US" sz="4000" dirty="0" smtClean="0"/>
              <a:t>Explain what you think is happening on the sheet.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55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18" y="1071418"/>
            <a:ext cx="11831782" cy="5176981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Conduction, Convection, Radiation</a:t>
            </a:r>
          </a:p>
          <a:p>
            <a:r>
              <a:rPr lang="en-US" sz="3200" dirty="0" smtClean="0"/>
              <a:t>Glue windows to top of page 67</a:t>
            </a:r>
          </a:p>
          <a:p>
            <a:r>
              <a:rPr lang="en-US" sz="3200" dirty="0" smtClean="0"/>
              <a:t>Glue thermometer paper to bottom of page 67</a:t>
            </a:r>
          </a:p>
          <a:p>
            <a:r>
              <a:rPr lang="en-US" sz="3200" dirty="0" smtClean="0">
                <a:hlinkClick r:id="rId2"/>
              </a:rPr>
              <a:t>Watch the 3 videos in the link and write as many notes about the 3 types of thermal energy under your windows</a:t>
            </a:r>
            <a:endParaRPr lang="en-US" sz="3200" dirty="0" smtClean="0"/>
          </a:p>
          <a:p>
            <a:r>
              <a:rPr lang="en-US" sz="3200" dirty="0" smtClean="0"/>
              <a:t>TIME PERMITTING: Visit each station &amp; explain how which type of thermal energy they represent</a:t>
            </a:r>
          </a:p>
          <a:p>
            <a:r>
              <a:rPr lang="en-US" sz="3200" dirty="0" smtClean="0"/>
              <a:t>EXIT TASK: Complete the thermometer reflection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80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Revised thoughts: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Answer the revised thoughts on the paper sheet.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37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6540" cy="81887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Definitions: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71588"/>
            <a:ext cx="8946541" cy="497681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Temperature is the average kinetic energy of the particles or molecules which make up an object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Heat is the energy transferred from one object to another due to difference of temperatures.</a:t>
            </a:r>
          </a:p>
          <a:p>
            <a:pPr marL="0" indent="0">
              <a:buNone/>
            </a:pPr>
            <a:r>
              <a:rPr lang="en-US" sz="3600" b="1" dirty="0" smtClean="0"/>
              <a:t> (This transfer stops when the same   temperature is reached).</a:t>
            </a:r>
          </a:p>
        </p:txBody>
      </p:sp>
    </p:spTree>
    <p:extLst>
      <p:ext uri="{BB962C8B-B14F-4D97-AF65-F5344CB8AC3E}">
        <p14:creationId xmlns:p14="http://schemas.microsoft.com/office/powerpoint/2010/main" val="38259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03086"/>
            <a:ext cx="8946541" cy="514531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Heat- is the energy transferred from an object at higher temperature to an object at a lower temperature. </a:t>
            </a:r>
          </a:p>
          <a:p>
            <a:r>
              <a:rPr lang="en-US" sz="2800" b="1" dirty="0" smtClean="0"/>
              <a:t>Temperature- is a measure of the average kinetic energy of the particles of an object. Temperature tells us how fast the particles of an object are moving. </a:t>
            </a:r>
          </a:p>
          <a:p>
            <a:r>
              <a:rPr lang="en-US" sz="2800" b="1" dirty="0" smtClean="0"/>
              <a:t>Transfer-movement from one place to another.</a:t>
            </a:r>
          </a:p>
          <a:p>
            <a:r>
              <a:rPr lang="en-US" sz="2800" b="1" dirty="0" smtClean="0"/>
              <a:t>Average- </a:t>
            </a:r>
            <a:r>
              <a:rPr lang="en-US" sz="2800" b="1" dirty="0"/>
              <a:t>An </a:t>
            </a:r>
            <a:r>
              <a:rPr lang="en-US" sz="2800" b="1" dirty="0" smtClean="0"/>
              <a:t>average </a:t>
            </a:r>
            <a:r>
              <a:rPr lang="en-US" sz="2800" b="1" dirty="0"/>
              <a:t>is the </a:t>
            </a:r>
            <a:r>
              <a:rPr lang="en-US" sz="2800" b="1" dirty="0" smtClean="0"/>
              <a:t>number you </a:t>
            </a:r>
            <a:r>
              <a:rPr lang="en-US" sz="2800" b="1" dirty="0"/>
              <a:t>get by </a:t>
            </a:r>
            <a:r>
              <a:rPr lang="en-US" sz="2800" b="1" dirty="0" smtClean="0"/>
              <a:t>adding two </a:t>
            </a:r>
            <a:r>
              <a:rPr lang="en-US" sz="2800" b="1" dirty="0"/>
              <a:t>or more </a:t>
            </a:r>
            <a:r>
              <a:rPr lang="en-US" sz="2800" b="1" dirty="0" smtClean="0"/>
              <a:t>amounts together </a:t>
            </a:r>
            <a:r>
              <a:rPr lang="en-US" sz="2800" b="1" dirty="0"/>
              <a:t>and </a:t>
            </a:r>
            <a:r>
              <a:rPr lang="en-US" sz="2800" b="1" dirty="0" smtClean="0"/>
              <a:t>dividing </a:t>
            </a:r>
            <a:r>
              <a:rPr lang="en-US" sz="2800" b="1" dirty="0"/>
              <a:t>the </a:t>
            </a:r>
            <a:r>
              <a:rPr lang="en-US" sz="2800" b="1" dirty="0" smtClean="0"/>
              <a:t>total </a:t>
            </a:r>
            <a:r>
              <a:rPr lang="en-US" sz="2800" b="1" dirty="0"/>
              <a:t>by the number of </a:t>
            </a:r>
            <a:r>
              <a:rPr lang="en-US" sz="2800" b="1" dirty="0" smtClean="0"/>
              <a:t>amounts.</a:t>
            </a:r>
          </a:p>
          <a:p>
            <a:pPr marL="0" indent="0">
              <a:buNone/>
            </a:pPr>
            <a:r>
              <a:rPr lang="en-US" sz="2800" b="1" dirty="0" smtClean="0"/>
              <a:t>e.g. the average of 2,4 and 6 is 2+4+6/3=4.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9107488" cy="1405111"/>
          </a:xfrm>
        </p:spPr>
        <p:txBody>
          <a:bodyPr/>
          <a:lstStyle/>
          <a:p>
            <a:r>
              <a:rPr lang="en-US" sz="8000" dirty="0" smtClean="0"/>
              <a:t>Success criteria</a:t>
            </a:r>
            <a:endParaRPr lang="en-US" sz="8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6111" y="2071371"/>
            <a:ext cx="899832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n-US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know I got it when I am able to</a:t>
            </a:r>
            <a:r>
              <a:rPr kumimoji="0" lang="en-US" altLang="en-US" sz="6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describe </a:t>
            </a:r>
            <a:r>
              <a:rPr kumimoji="0" lang="en-US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transfers </a:t>
            </a:r>
            <a:r>
              <a:rPr lang="en-US" altLang="en-US" sz="6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kumimoji="0" lang="en-US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my daily experiences”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6500"/>
          </a:xfrm>
        </p:spPr>
        <p:txBody>
          <a:bodyPr/>
          <a:lstStyle/>
          <a:p>
            <a:r>
              <a:rPr lang="en-US" b="1" dirty="0" smtClean="0"/>
              <a:t>Heat and Temperature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28863"/>
            <a:ext cx="9144000" cy="4014787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INITIAL THOUGHTS:</a:t>
            </a:r>
          </a:p>
          <a:p>
            <a:r>
              <a:rPr lang="en-US" sz="6000" b="1" cap="none" dirty="0">
                <a:solidFill>
                  <a:schemeClr val="bg1"/>
                </a:solidFill>
              </a:rPr>
              <a:t>A</a:t>
            </a:r>
            <a:r>
              <a:rPr lang="en-US" sz="6000" b="1" cap="none" dirty="0" smtClean="0">
                <a:solidFill>
                  <a:schemeClr val="bg1"/>
                </a:solidFill>
              </a:rPr>
              <a:t>nswer the first two questions on the “Thermal energy transfer” sheet</a:t>
            </a:r>
            <a:r>
              <a:rPr lang="en-US" sz="6000" b="1" dirty="0" smtClean="0">
                <a:solidFill>
                  <a:schemeClr val="bg1"/>
                </a:solidFill>
              </a:rPr>
              <a:t>.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Touch a metal box.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Now touch a paper book.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Do the book and metal box have the same or different temperature?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Discuss with your table partner.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Write down the reasoning for your answer on the “Thermal energy transfer sheet.”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23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yecta y emprende. - 2012. Estatutos de Glogal Fashion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2323734"/>
            <a:ext cx="3471863" cy="3386137"/>
          </a:xfrm>
        </p:spPr>
      </p:pic>
      <p:sp>
        <p:nvSpPr>
          <p:cNvPr id="5" name="TextBox 4"/>
          <p:cNvSpPr txBox="1"/>
          <p:nvPr/>
        </p:nvSpPr>
        <p:spPr>
          <a:xfrm>
            <a:off x="1157288" y="1484977"/>
            <a:ext cx="4772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Let us share our answers for now. We will re-discuss this after covering some important concepts.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29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irection of flow of h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1" y="2200275"/>
            <a:ext cx="8701087" cy="443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2963" y="342900"/>
            <a:ext cx="1034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Heat transfers from a hotter object to a colder object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84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738" y="0"/>
            <a:ext cx="95543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Heat</a:t>
            </a:r>
            <a:r>
              <a:rPr lang="en-US" sz="4800" b="1" dirty="0" smtClean="0"/>
              <a:t> is energy which is transferred from the object with </a:t>
            </a:r>
            <a:r>
              <a:rPr lang="en-US" sz="4800" b="1" dirty="0" smtClean="0">
                <a:solidFill>
                  <a:srgbClr val="FF0000"/>
                </a:solidFill>
              </a:rPr>
              <a:t>higher temperature </a:t>
            </a:r>
            <a:r>
              <a:rPr lang="en-US" sz="4800" b="1" dirty="0" smtClean="0"/>
              <a:t>to the object with </a:t>
            </a:r>
            <a:r>
              <a:rPr lang="en-US" sz="4800" b="1" dirty="0" smtClean="0">
                <a:solidFill>
                  <a:srgbClr val="00B0F0"/>
                </a:solidFill>
              </a:rPr>
              <a:t>lower temperature.</a:t>
            </a:r>
            <a:r>
              <a:rPr lang="en-US" sz="4800" b="1" dirty="0" smtClean="0"/>
              <a:t> This energy transfer stops when both the objects reach the </a:t>
            </a:r>
            <a:r>
              <a:rPr lang="en-US" sz="4800" b="1" u="sng" dirty="0" smtClean="0">
                <a:solidFill>
                  <a:srgbClr val="FFFF00"/>
                </a:solidFill>
              </a:rPr>
              <a:t>same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/>
              <a:t>temperature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971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4676" y="738554"/>
            <a:ext cx="93198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 Temperature </a:t>
            </a:r>
            <a:r>
              <a:rPr lang="en-US" sz="3600" dirty="0">
                <a:solidFill>
                  <a:srgbClr val="FFFF00"/>
                </a:solidFill>
              </a:rPr>
              <a:t>is defined as the average kinetic energy of the particles that make up an object.</a:t>
            </a:r>
          </a:p>
          <a:p>
            <a:endParaRPr lang="en-US" sz="3600" dirty="0"/>
          </a:p>
          <a:p>
            <a:r>
              <a:rPr lang="en-US" sz="3600" dirty="0" smtClean="0"/>
              <a:t>At </a:t>
            </a:r>
            <a:r>
              <a:rPr lang="en-US" sz="3600" b="1" dirty="0" smtClean="0"/>
              <a:t>higher</a:t>
            </a:r>
            <a:r>
              <a:rPr lang="en-US" sz="3600" dirty="0" smtClean="0"/>
              <a:t> temperatures molecules are vibrating and moving with more energy.</a:t>
            </a:r>
          </a:p>
          <a:p>
            <a:endParaRPr lang="en-US" sz="3600" dirty="0" smtClean="0"/>
          </a:p>
          <a:p>
            <a:r>
              <a:rPr lang="en-US" sz="3600" dirty="0" smtClean="0"/>
              <a:t>At </a:t>
            </a:r>
            <a:r>
              <a:rPr lang="en-US" sz="3600" b="1" dirty="0" smtClean="0"/>
              <a:t>low temperatures</a:t>
            </a:r>
            <a:r>
              <a:rPr lang="en-US" sz="3600" dirty="0" smtClean="0"/>
              <a:t> the molecules are vibrating and moving with less energy.</a:t>
            </a:r>
          </a:p>
        </p:txBody>
      </p:sp>
    </p:spTree>
    <p:extLst>
      <p:ext uri="{BB962C8B-B14F-4D97-AF65-F5344CB8AC3E}">
        <p14:creationId xmlns:p14="http://schemas.microsoft.com/office/powerpoint/2010/main" val="7030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4858</TotalTime>
  <Words>756</Words>
  <Application>Microsoft Office PowerPoint</Application>
  <PresentationFormat>Widescreen</PresentationFormat>
  <Paragraphs>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Ion</vt:lpstr>
      <vt:lpstr>PowerPoint Presentation</vt:lpstr>
      <vt:lpstr>Learning target</vt:lpstr>
      <vt:lpstr>Success criteria</vt:lpstr>
      <vt:lpstr>Heat and Temperature</vt:lpstr>
      <vt:lpstr>Activity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Revisiting the metal box and paper book temperature question:</vt:lpstr>
      <vt:lpstr>Watch the video</vt:lpstr>
      <vt:lpstr>PowerPoint Presentation</vt:lpstr>
      <vt:lpstr>Watch a video</vt:lpstr>
      <vt:lpstr>Factors affecting heat transfer:</vt:lpstr>
      <vt:lpstr>Answer the question.</vt:lpstr>
      <vt:lpstr> Today we will explore different ways of energy transfer with the help of activities. You will continue writing your observations on the sheet provided.</vt:lpstr>
      <vt:lpstr>ACTIVITY 2</vt:lpstr>
      <vt:lpstr>Now watch the demonstration: spinning paper   </vt:lpstr>
      <vt:lpstr>Imagine yourself standing in the sun on a summer day.</vt:lpstr>
      <vt:lpstr>Metal spoon vs plastic spoon. Activity 4.</vt:lpstr>
      <vt:lpstr>PowerPoint Presentation</vt:lpstr>
      <vt:lpstr>Revised thoughts:</vt:lpstr>
      <vt:lpstr>Definitions:</vt:lpstr>
      <vt:lpstr>New vocabulary</vt:lpstr>
    </vt:vector>
  </TitlesOfParts>
  <Company>Kent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and Temperature</dc:title>
  <dc:creator>Tiwana, Harpreet</dc:creator>
  <cp:lastModifiedBy>Jephson-Hernandez, Shannon</cp:lastModifiedBy>
  <cp:revision>83</cp:revision>
  <dcterms:created xsi:type="dcterms:W3CDTF">2017-01-03T06:36:40Z</dcterms:created>
  <dcterms:modified xsi:type="dcterms:W3CDTF">2017-01-25T19:59:14Z</dcterms:modified>
</cp:coreProperties>
</file>