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32" r:id="rId5"/>
    <p:sldId id="319" r:id="rId6"/>
    <p:sldId id="323" r:id="rId7"/>
    <p:sldId id="322" r:id="rId8"/>
    <p:sldId id="324" r:id="rId9"/>
    <p:sldId id="326" r:id="rId10"/>
    <p:sldId id="325" r:id="rId11"/>
    <p:sldId id="327" r:id="rId12"/>
    <p:sldId id="334" r:id="rId13"/>
    <p:sldId id="305" r:id="rId14"/>
    <p:sldId id="328" r:id="rId15"/>
    <p:sldId id="331" r:id="rId16"/>
    <p:sldId id="335" r:id="rId17"/>
    <p:sldId id="292" r:id="rId18"/>
    <p:sldId id="296" r:id="rId19"/>
    <p:sldId id="29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gFLYe_YAQYQ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gFLYe_YAQYQ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2083E-37A4-427D-860F-25C4EB024B5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DAA66A-8612-4607-BE91-B76A6F3FC354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Watch This Video about Science </a:t>
          </a:r>
          <a:r>
            <a:rPr lang="en-US" dirty="0"/>
            <a:t>to find </a:t>
          </a:r>
          <a:r>
            <a:rPr lang="en-US" u="sng" dirty="0"/>
            <a:t>evidence</a:t>
          </a:r>
          <a:r>
            <a:rPr lang="en-US" dirty="0"/>
            <a:t> for…</a:t>
          </a:r>
        </a:p>
      </dgm:t>
    </dgm:pt>
    <dgm:pt modelId="{C325632B-02AC-45C6-BEC3-AA438EF6556C}" type="parTrans" cxnId="{97624E13-408D-4B55-A953-A4838E20BE96}">
      <dgm:prSet/>
      <dgm:spPr/>
      <dgm:t>
        <a:bodyPr/>
        <a:lstStyle/>
        <a:p>
          <a:endParaRPr lang="en-US"/>
        </a:p>
      </dgm:t>
    </dgm:pt>
    <dgm:pt modelId="{9E30F268-8373-43AD-AD2D-6A6C1EC6E7EC}" type="sibTrans" cxnId="{97624E13-408D-4B55-A953-A4838E20BE96}">
      <dgm:prSet/>
      <dgm:spPr/>
      <dgm:t>
        <a:bodyPr/>
        <a:lstStyle/>
        <a:p>
          <a:endParaRPr lang="en-US"/>
        </a:p>
      </dgm:t>
    </dgm:pt>
    <dgm:pt modelId="{33CDFD25-5AEE-44E2-9D0E-5A2476D62DB1}">
      <dgm:prSet/>
      <dgm:spPr/>
      <dgm:t>
        <a:bodyPr/>
        <a:lstStyle/>
        <a:p>
          <a:r>
            <a:rPr lang="en-US" dirty="0"/>
            <a:t>CLAIM: </a:t>
          </a:r>
        </a:p>
        <a:p>
          <a:r>
            <a:rPr lang="en-US" dirty="0"/>
            <a:t>All humans should study science </a:t>
          </a:r>
        </a:p>
      </dgm:t>
    </dgm:pt>
    <dgm:pt modelId="{4A710DBA-BA75-407F-98B8-4C51CB1C3C52}" type="parTrans" cxnId="{BA2CB857-06D3-43A7-A04F-A7F65DF4DA58}">
      <dgm:prSet/>
      <dgm:spPr/>
      <dgm:t>
        <a:bodyPr/>
        <a:lstStyle/>
        <a:p>
          <a:endParaRPr lang="en-US"/>
        </a:p>
      </dgm:t>
    </dgm:pt>
    <dgm:pt modelId="{1D1E69C1-AFBC-4874-9C71-9B6D3514B263}" type="sibTrans" cxnId="{BA2CB857-06D3-43A7-A04F-A7F65DF4DA58}">
      <dgm:prSet/>
      <dgm:spPr/>
      <dgm:t>
        <a:bodyPr/>
        <a:lstStyle/>
        <a:p>
          <a:endParaRPr lang="en-US"/>
        </a:p>
      </dgm:t>
    </dgm:pt>
    <dgm:pt modelId="{1B709359-D7D0-4424-80E8-107CC0A1E92D}" type="pres">
      <dgm:prSet presAssocID="{9622083E-37A4-427D-860F-25C4EB024B52}" presName="vert0" presStyleCnt="0">
        <dgm:presLayoutVars>
          <dgm:dir/>
          <dgm:animOne val="branch"/>
          <dgm:animLvl val="lvl"/>
        </dgm:presLayoutVars>
      </dgm:prSet>
      <dgm:spPr/>
    </dgm:pt>
    <dgm:pt modelId="{39D29113-249B-4404-B5E3-2C8A5B53B2A6}" type="pres">
      <dgm:prSet presAssocID="{56DAA66A-8612-4607-BE91-B76A6F3FC354}" presName="thickLine" presStyleLbl="alignNode1" presStyleIdx="0" presStyleCnt="1"/>
      <dgm:spPr/>
    </dgm:pt>
    <dgm:pt modelId="{B2765540-42B4-40F5-B3FB-36CC7E0A9D92}" type="pres">
      <dgm:prSet presAssocID="{56DAA66A-8612-4607-BE91-B76A6F3FC354}" presName="horz1" presStyleCnt="0"/>
      <dgm:spPr/>
    </dgm:pt>
    <dgm:pt modelId="{9A13D9CC-16AD-4ABA-9554-1DDAF243A0A9}" type="pres">
      <dgm:prSet presAssocID="{56DAA66A-8612-4607-BE91-B76A6F3FC354}" presName="tx1" presStyleLbl="revTx" presStyleIdx="0" presStyleCnt="2" custScaleX="231966"/>
      <dgm:spPr/>
    </dgm:pt>
    <dgm:pt modelId="{B89FAD4C-81E8-4ECD-9C93-954BFE4AFB8F}" type="pres">
      <dgm:prSet presAssocID="{56DAA66A-8612-4607-BE91-B76A6F3FC354}" presName="vert1" presStyleCnt="0"/>
      <dgm:spPr/>
    </dgm:pt>
    <dgm:pt modelId="{30AC24D8-0348-41EE-8C24-B078403040F4}" type="pres">
      <dgm:prSet presAssocID="{33CDFD25-5AEE-44E2-9D0E-5A2476D62DB1}" presName="vertSpace2a" presStyleCnt="0"/>
      <dgm:spPr/>
    </dgm:pt>
    <dgm:pt modelId="{7122CFFE-784C-46EA-8C3C-B3FDE01FFAA6}" type="pres">
      <dgm:prSet presAssocID="{33CDFD25-5AEE-44E2-9D0E-5A2476D62DB1}" presName="horz2" presStyleCnt="0"/>
      <dgm:spPr/>
    </dgm:pt>
    <dgm:pt modelId="{23945499-AB99-4810-8A51-C31D45E39CED}" type="pres">
      <dgm:prSet presAssocID="{33CDFD25-5AEE-44E2-9D0E-5A2476D62DB1}" presName="horzSpace2" presStyleCnt="0"/>
      <dgm:spPr/>
    </dgm:pt>
    <dgm:pt modelId="{4480FE3F-4BFA-49E6-B4F4-B7AD78264681}" type="pres">
      <dgm:prSet presAssocID="{33CDFD25-5AEE-44E2-9D0E-5A2476D62DB1}" presName="tx2" presStyleLbl="revTx" presStyleIdx="1" presStyleCnt="2" custScaleY="84157" custLinFactNeighborX="1321" custLinFactNeighborY="6745"/>
      <dgm:spPr/>
    </dgm:pt>
    <dgm:pt modelId="{EB80631C-547A-4A40-9249-AA10A029BFCE}" type="pres">
      <dgm:prSet presAssocID="{33CDFD25-5AEE-44E2-9D0E-5A2476D62DB1}" presName="vert2" presStyleCnt="0"/>
      <dgm:spPr/>
    </dgm:pt>
    <dgm:pt modelId="{2E6555C6-5C2B-431D-A6CF-883E0DBC1672}" type="pres">
      <dgm:prSet presAssocID="{33CDFD25-5AEE-44E2-9D0E-5A2476D62DB1}" presName="thinLine2b" presStyleLbl="callout" presStyleIdx="0" presStyleCnt="1"/>
      <dgm:spPr/>
    </dgm:pt>
    <dgm:pt modelId="{0343EA11-C8FE-4DC0-A1DA-E2589BFEF009}" type="pres">
      <dgm:prSet presAssocID="{33CDFD25-5AEE-44E2-9D0E-5A2476D62DB1}" presName="vertSpace2b" presStyleCnt="0"/>
      <dgm:spPr/>
    </dgm:pt>
  </dgm:ptLst>
  <dgm:cxnLst>
    <dgm:cxn modelId="{991A0F0C-9B7F-44AB-AE7E-C365270BED2E}" type="presOf" srcId="{33CDFD25-5AEE-44E2-9D0E-5A2476D62DB1}" destId="{4480FE3F-4BFA-49E6-B4F4-B7AD78264681}" srcOrd="0" destOrd="0" presId="urn:microsoft.com/office/officeart/2008/layout/LinedList"/>
    <dgm:cxn modelId="{97624E13-408D-4B55-A953-A4838E20BE96}" srcId="{9622083E-37A4-427D-860F-25C4EB024B52}" destId="{56DAA66A-8612-4607-BE91-B76A6F3FC354}" srcOrd="0" destOrd="0" parTransId="{C325632B-02AC-45C6-BEC3-AA438EF6556C}" sibTransId="{9E30F268-8373-43AD-AD2D-6A6C1EC6E7EC}"/>
    <dgm:cxn modelId="{BA2CB857-06D3-43A7-A04F-A7F65DF4DA58}" srcId="{56DAA66A-8612-4607-BE91-B76A6F3FC354}" destId="{33CDFD25-5AEE-44E2-9D0E-5A2476D62DB1}" srcOrd="0" destOrd="0" parTransId="{4A710DBA-BA75-407F-98B8-4C51CB1C3C52}" sibTransId="{1D1E69C1-AFBC-4874-9C71-9B6D3514B263}"/>
    <dgm:cxn modelId="{79F9A092-06F3-474E-84A1-1EC91FD8D9D4}" type="presOf" srcId="{9622083E-37A4-427D-860F-25C4EB024B52}" destId="{1B709359-D7D0-4424-80E8-107CC0A1E92D}" srcOrd="0" destOrd="0" presId="urn:microsoft.com/office/officeart/2008/layout/LinedList"/>
    <dgm:cxn modelId="{83F280A5-F99B-424A-AC32-E61AADCE5E22}" type="presOf" srcId="{56DAA66A-8612-4607-BE91-B76A6F3FC354}" destId="{9A13D9CC-16AD-4ABA-9554-1DDAF243A0A9}" srcOrd="0" destOrd="0" presId="urn:microsoft.com/office/officeart/2008/layout/LinedList"/>
    <dgm:cxn modelId="{5C8DA8DA-98FF-40AD-8F7B-EA52B9D6C0DB}" type="presParOf" srcId="{1B709359-D7D0-4424-80E8-107CC0A1E92D}" destId="{39D29113-249B-4404-B5E3-2C8A5B53B2A6}" srcOrd="0" destOrd="0" presId="urn:microsoft.com/office/officeart/2008/layout/LinedList"/>
    <dgm:cxn modelId="{7D0B98D7-4E9D-49CE-9B56-F487B5159254}" type="presParOf" srcId="{1B709359-D7D0-4424-80E8-107CC0A1E92D}" destId="{B2765540-42B4-40F5-B3FB-36CC7E0A9D92}" srcOrd="1" destOrd="0" presId="urn:microsoft.com/office/officeart/2008/layout/LinedList"/>
    <dgm:cxn modelId="{7D4EB640-689B-4C3E-8329-379CDA4BDD2E}" type="presParOf" srcId="{B2765540-42B4-40F5-B3FB-36CC7E0A9D92}" destId="{9A13D9CC-16AD-4ABA-9554-1DDAF243A0A9}" srcOrd="0" destOrd="0" presId="urn:microsoft.com/office/officeart/2008/layout/LinedList"/>
    <dgm:cxn modelId="{8C8B9F6F-5A4B-487C-B4A9-033C5313A2E8}" type="presParOf" srcId="{B2765540-42B4-40F5-B3FB-36CC7E0A9D92}" destId="{B89FAD4C-81E8-4ECD-9C93-954BFE4AFB8F}" srcOrd="1" destOrd="0" presId="urn:microsoft.com/office/officeart/2008/layout/LinedList"/>
    <dgm:cxn modelId="{26430ACE-AE77-48FC-8B4A-EC8BAA9317A9}" type="presParOf" srcId="{B89FAD4C-81E8-4ECD-9C93-954BFE4AFB8F}" destId="{30AC24D8-0348-41EE-8C24-B078403040F4}" srcOrd="0" destOrd="0" presId="urn:microsoft.com/office/officeart/2008/layout/LinedList"/>
    <dgm:cxn modelId="{190A111C-56BC-43BC-A6A0-E5DBAEEE8F29}" type="presParOf" srcId="{B89FAD4C-81E8-4ECD-9C93-954BFE4AFB8F}" destId="{7122CFFE-784C-46EA-8C3C-B3FDE01FFAA6}" srcOrd="1" destOrd="0" presId="urn:microsoft.com/office/officeart/2008/layout/LinedList"/>
    <dgm:cxn modelId="{BBD839EB-9C3A-4170-BA4A-FB1303E73A01}" type="presParOf" srcId="{7122CFFE-784C-46EA-8C3C-B3FDE01FFAA6}" destId="{23945499-AB99-4810-8A51-C31D45E39CED}" srcOrd="0" destOrd="0" presId="urn:microsoft.com/office/officeart/2008/layout/LinedList"/>
    <dgm:cxn modelId="{9BE1CFF4-E7D3-4F6F-9F9D-0BFB8B1AF35C}" type="presParOf" srcId="{7122CFFE-784C-46EA-8C3C-B3FDE01FFAA6}" destId="{4480FE3F-4BFA-49E6-B4F4-B7AD78264681}" srcOrd="1" destOrd="0" presId="urn:microsoft.com/office/officeart/2008/layout/LinedList"/>
    <dgm:cxn modelId="{E2A68CBA-F8C7-4092-A936-7DA4DAA52F9A}" type="presParOf" srcId="{7122CFFE-784C-46EA-8C3C-B3FDE01FFAA6}" destId="{EB80631C-547A-4A40-9249-AA10A029BFCE}" srcOrd="2" destOrd="0" presId="urn:microsoft.com/office/officeart/2008/layout/LinedList"/>
    <dgm:cxn modelId="{8C7A225B-B552-4307-96C3-A07EC72F6D70}" type="presParOf" srcId="{B89FAD4C-81E8-4ECD-9C93-954BFE4AFB8F}" destId="{2E6555C6-5C2B-431D-A6CF-883E0DBC1672}" srcOrd="2" destOrd="0" presId="urn:microsoft.com/office/officeart/2008/layout/LinedList"/>
    <dgm:cxn modelId="{849797DF-9EEC-445F-9690-B81FF36C6006}" type="presParOf" srcId="{B89FAD4C-81E8-4ECD-9C93-954BFE4AFB8F}" destId="{0343EA11-C8FE-4DC0-A1DA-E2589BFEF00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29113-249B-4404-B5E3-2C8A5B53B2A6}">
      <dsp:nvSpPr>
        <dsp:cNvPr id="0" name=""/>
        <dsp:cNvSpPr/>
      </dsp:nvSpPr>
      <dsp:spPr>
        <a:xfrm>
          <a:off x="0" y="0"/>
          <a:ext cx="74335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3D9CC-16AD-4ABA-9554-1DDAF243A0A9}">
      <dsp:nvSpPr>
        <dsp:cNvPr id="0" name=""/>
        <dsp:cNvSpPr/>
      </dsp:nvSpPr>
      <dsp:spPr>
        <a:xfrm>
          <a:off x="0" y="0"/>
          <a:ext cx="2727961" cy="4984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>
              <a:hlinkClick xmlns:r="http://schemas.openxmlformats.org/officeDocument/2006/relationships" r:id="rId1"/>
            </a:rPr>
            <a:t>Watch This Video about Science </a:t>
          </a:r>
          <a:r>
            <a:rPr lang="en-US" sz="4300" kern="1200" dirty="0"/>
            <a:t>to find </a:t>
          </a:r>
          <a:r>
            <a:rPr lang="en-US" sz="4300" u="sng" kern="1200" dirty="0"/>
            <a:t>evidence</a:t>
          </a:r>
          <a:r>
            <a:rPr lang="en-US" sz="4300" kern="1200" dirty="0"/>
            <a:t> for…</a:t>
          </a:r>
        </a:p>
      </dsp:txBody>
      <dsp:txXfrm>
        <a:off x="0" y="0"/>
        <a:ext cx="2727961" cy="4984917"/>
      </dsp:txXfrm>
    </dsp:sp>
    <dsp:sp modelId="{4480FE3F-4BFA-49E6-B4F4-B7AD78264681}">
      <dsp:nvSpPr>
        <dsp:cNvPr id="0" name=""/>
        <dsp:cNvSpPr/>
      </dsp:nvSpPr>
      <dsp:spPr>
        <a:xfrm>
          <a:off x="2817724" y="585478"/>
          <a:ext cx="4615869" cy="419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CLAIM: </a:t>
          </a:r>
        </a:p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All humans should study science </a:t>
          </a:r>
        </a:p>
      </dsp:txBody>
      <dsp:txXfrm>
        <a:off x="2817724" y="585478"/>
        <a:ext cx="4615869" cy="4195156"/>
      </dsp:txXfrm>
    </dsp:sp>
    <dsp:sp modelId="{2E6555C6-5C2B-431D-A6CF-883E0DBC1672}">
      <dsp:nvSpPr>
        <dsp:cNvPr id="0" name=""/>
        <dsp:cNvSpPr/>
      </dsp:nvSpPr>
      <dsp:spPr>
        <a:xfrm>
          <a:off x="2727961" y="4444402"/>
          <a:ext cx="4704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5741/science-explosion-by-scout-19574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how_simple_ideas_lead_to_scientific_discoveries?utm_campaign=tedspread&amp;utm_medium=referral&amp;utm_source=tedcomshar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8UFGu2M2gM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MqTOEospfo&amp;feature=youtu.b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MqTOEospfo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F5C3-47A5-416D-9BBE-671B0AD42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1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CERER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67E98-4B09-42B4-A6BA-4243A8375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20961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219E0-11FD-401B-92E1-D2CEC6DB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8E869D1-684F-4521-BAE7-E33827F51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959621"/>
              </p:ext>
            </p:extLst>
          </p:nvPr>
        </p:nvGraphicFramePr>
        <p:xfrm>
          <a:off x="4572000" y="745958"/>
          <a:ext cx="7433594" cy="4984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14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E169-2FDE-4F8C-BC8E-7B7112F0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1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 CERER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CB121-B2EF-4267-8B60-AE3D2D371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34224"/>
            <a:ext cx="6281873" cy="5917584"/>
          </a:xfrm>
        </p:spPr>
        <p:txBody>
          <a:bodyPr/>
          <a:lstStyle/>
          <a:p>
            <a:r>
              <a:rPr lang="en-US" sz="2800" b="1" dirty="0"/>
              <a:t>COPY THIS IN YOUR NOTEBOOK</a:t>
            </a:r>
          </a:p>
          <a:p>
            <a:pPr marL="1768475" indent="0">
              <a:buNone/>
            </a:pPr>
            <a:r>
              <a:rPr lang="en-US" sz="2800" dirty="0"/>
              <a:t>Claim             /1</a:t>
            </a:r>
          </a:p>
          <a:p>
            <a:pPr marL="1768475" indent="0">
              <a:buNone/>
            </a:pPr>
            <a:r>
              <a:rPr lang="en-US" sz="2800" dirty="0"/>
              <a:t>Evidence       /1</a:t>
            </a:r>
          </a:p>
          <a:p>
            <a:pPr marL="1768475" indent="0">
              <a:buNone/>
            </a:pPr>
            <a:r>
              <a:rPr lang="en-US" sz="2800" dirty="0"/>
              <a:t>Reasoning     /1</a:t>
            </a:r>
          </a:p>
          <a:p>
            <a:pPr marL="1768475" indent="0">
              <a:buNone/>
            </a:pPr>
            <a:r>
              <a:rPr lang="en-US" sz="2800" dirty="0"/>
              <a:t>Evidence      /1</a:t>
            </a:r>
          </a:p>
          <a:p>
            <a:pPr marL="1768475" indent="0">
              <a:buNone/>
            </a:pPr>
            <a:r>
              <a:rPr lang="en-US" sz="2800" dirty="0"/>
              <a:t>Reasoning    /1</a:t>
            </a:r>
          </a:p>
          <a:p>
            <a:pPr marL="1768475" indent="0">
              <a:buNone/>
            </a:pPr>
            <a:r>
              <a:rPr lang="en-US" sz="2800" dirty="0"/>
              <a:t>TOTAL           /5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2D447C-1833-4652-B608-DD592A57F8C5}"/>
              </a:ext>
            </a:extLst>
          </p:cNvPr>
          <p:cNvCxnSpPr/>
          <p:nvPr/>
        </p:nvCxnSpPr>
        <p:spPr>
          <a:xfrm>
            <a:off x="6896447" y="4749322"/>
            <a:ext cx="26703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80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7BA9-F014-464B-9D8E-77E8DDDB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504426"/>
            <a:ext cx="3501197" cy="1223298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REVISED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34198-D818-47FC-9C28-83DE8453E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974" y="569129"/>
            <a:ext cx="6914377" cy="524994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was surprising?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did you already know but see in a new way?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do you still need help with?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530D4-3015-43B8-84F5-5239E9338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3850640"/>
            <a:ext cx="3501197" cy="95071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1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CERER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5DF40-381A-448A-93EB-2AA3ED010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900" y="4571682"/>
            <a:ext cx="3004820" cy="217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1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How can we win arguments?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Communicate </a:t>
            </a:r>
            <a:r>
              <a:rPr lang="en-US" sz="3200" b="1" u="sng" dirty="0">
                <a:solidFill>
                  <a:srgbClr val="FF0000"/>
                </a:solidFill>
              </a:rPr>
              <a:t>information </a:t>
            </a:r>
            <a:r>
              <a:rPr lang="en-US" sz="3200" b="1" dirty="0"/>
              <a:t>by using  </a:t>
            </a:r>
            <a:r>
              <a:rPr lang="en-US" sz="3200" b="1" u="sng" dirty="0">
                <a:solidFill>
                  <a:srgbClr val="FF0000"/>
                </a:solidFill>
              </a:rPr>
              <a:t>reasoning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 to support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Write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2 </a:t>
            </a:r>
            <a:r>
              <a:rPr lang="en-US" sz="3200" b="1" u="sng" dirty="0">
                <a:solidFill>
                  <a:srgbClr val="FF0000"/>
                </a:solidFill>
              </a:rPr>
              <a:t>reasoning statements </a:t>
            </a:r>
            <a:r>
              <a:rPr lang="en-US" sz="3200" b="1" dirty="0"/>
              <a:t>to support 2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0F46E2-AE74-4D32-8E94-DF4DAD2AD3F3}"/>
              </a:ext>
            </a:extLst>
          </p:cNvPr>
          <p:cNvSpPr txBox="1"/>
          <p:nvPr/>
        </p:nvSpPr>
        <p:spPr>
          <a:xfrm>
            <a:off x="1598015" y="88447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Check</a:t>
            </a:r>
          </a:p>
        </p:txBody>
      </p:sp>
    </p:spTree>
    <p:extLst>
      <p:ext uri="{BB962C8B-B14F-4D97-AF65-F5344CB8AC3E}">
        <p14:creationId xmlns:p14="http://schemas.microsoft.com/office/powerpoint/2010/main" val="291845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693828-68B5-46FF-A85F-1DE97FEF80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10526" y="321731"/>
            <a:ext cx="5969886" cy="3477458"/>
          </a:xfrm>
          <a:prstGeom prst="rect">
            <a:avLst/>
          </a:prstGeom>
          <a:ln w="12700">
            <a:noFill/>
          </a:ln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6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CE65D2-BA86-41B7-8916-CC84DCF92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305" y="4016427"/>
            <a:ext cx="8833655" cy="982050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Extension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B648B-CE48-49EE-8764-772D008EE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3983" y="5021137"/>
            <a:ext cx="8833654" cy="522636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NATURE of SCIENCE</a:t>
            </a:r>
          </a:p>
        </p:txBody>
      </p:sp>
    </p:spTree>
    <p:extLst>
      <p:ext uri="{BB962C8B-B14F-4D97-AF65-F5344CB8AC3E}">
        <p14:creationId xmlns:p14="http://schemas.microsoft.com/office/powerpoint/2010/main" val="397887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C913BF0-18E5-427D-851E-AE0A41B4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 Savage Ted Talk Link</a:t>
            </a:r>
            <a:endParaRPr lang="en-US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Online Media 8" title="How simple ideas lead to scientific discoveries">
            <a:hlinkClick r:id="" action="ppaction://media"/>
            <a:extLst>
              <a:ext uri="{FF2B5EF4-FFF2-40B4-BE49-F238E27FC236}">
                <a16:creationId xmlns:a16="http://schemas.microsoft.com/office/drawing/2014/main" id="{E0AE27C7-781E-42D6-BBE7-509D4D5468D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85527" y="1432193"/>
            <a:ext cx="7305408" cy="41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8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363B105-D2C4-45F2-B0B6-15518DDE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Neil DeGrasse Tyson Video Link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Online Media 8" title="Science in America - Neil deGrasse Tyson">
            <a:hlinkClick r:id="" action="ppaction://media"/>
            <a:extLst>
              <a:ext uri="{FF2B5EF4-FFF2-40B4-BE49-F238E27FC236}">
                <a16:creationId xmlns:a16="http://schemas.microsoft.com/office/drawing/2014/main" id="{6463804C-D17D-42C4-B2D4-F9BECEC248C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671946" y="1410159"/>
            <a:ext cx="7285822" cy="40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4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win arguments?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Communicate </a:t>
            </a:r>
            <a:r>
              <a:rPr lang="en-US" sz="3200" b="1" u="sng" dirty="0">
                <a:solidFill>
                  <a:srgbClr val="FF0000"/>
                </a:solidFill>
              </a:rPr>
              <a:t>information </a:t>
            </a:r>
            <a:r>
              <a:rPr lang="en-US" sz="3200" b="1" dirty="0"/>
              <a:t>by using  </a:t>
            </a:r>
            <a:r>
              <a:rPr lang="en-US" sz="3200" b="1" u="sng" dirty="0">
                <a:solidFill>
                  <a:srgbClr val="FF0000"/>
                </a:solidFill>
              </a:rPr>
              <a:t>reasoning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 to support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Write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2 </a:t>
            </a:r>
            <a:r>
              <a:rPr lang="en-US" sz="3200" b="1" u="sng" dirty="0">
                <a:solidFill>
                  <a:srgbClr val="FF0000"/>
                </a:solidFill>
              </a:rPr>
              <a:t>reasoning statements </a:t>
            </a:r>
            <a:r>
              <a:rPr lang="en-US" sz="3200" b="1" dirty="0"/>
              <a:t>to support 2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248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468B-4DE4-4D79-AEFC-8D9C727F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THOUGHTS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 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844F8-14A5-4C2E-A24F-547F075A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8325" indent="-568325">
              <a:lnSpc>
                <a:spcPct val="100000"/>
              </a:lnSpc>
              <a:spcBef>
                <a:spcPts val="0"/>
              </a:spcBef>
            </a:pPr>
            <a:r>
              <a:rPr lang="en-US" sz="4800" dirty="0"/>
              <a:t>1. How can we win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/>
              <a:t>        arguments?</a:t>
            </a:r>
          </a:p>
        </p:txBody>
      </p:sp>
    </p:spTree>
    <p:extLst>
      <p:ext uri="{BB962C8B-B14F-4D97-AF65-F5344CB8AC3E}">
        <p14:creationId xmlns:p14="http://schemas.microsoft.com/office/powerpoint/2010/main" val="160198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6BF2-2358-4427-9C64-9EF18DE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CERER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DAA0-0DFC-423A-A8AA-650C38C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u="sng" dirty="0"/>
              <a:t>CLAIM: </a:t>
            </a:r>
          </a:p>
          <a:p>
            <a:r>
              <a:rPr lang="en-US" sz="3200" dirty="0"/>
              <a:t>1 simple sentence</a:t>
            </a:r>
          </a:p>
          <a:p>
            <a:r>
              <a:rPr lang="en-US" sz="3200" dirty="0"/>
              <a:t>DO NOT use the word because in the sentence</a:t>
            </a:r>
          </a:p>
        </p:txBody>
      </p:sp>
    </p:spTree>
    <p:extLst>
      <p:ext uri="{BB962C8B-B14F-4D97-AF65-F5344CB8AC3E}">
        <p14:creationId xmlns:p14="http://schemas.microsoft.com/office/powerpoint/2010/main" val="163105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6BF2-2358-4427-9C64-9EF18DE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CERER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DAA0-0DFC-423A-A8AA-650C38CF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51633" cy="5248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u="sng" dirty="0"/>
              <a:t>EVIDENCE #1</a:t>
            </a:r>
          </a:p>
          <a:p>
            <a:r>
              <a:rPr lang="en-US" sz="3200" dirty="0"/>
              <a:t>Identify your “Evidence Topics” first</a:t>
            </a:r>
          </a:p>
          <a:p>
            <a:r>
              <a:rPr lang="en-US" sz="3200" dirty="0"/>
              <a:t>DO NOT use “Because” </a:t>
            </a:r>
          </a:p>
          <a:p>
            <a:pPr marL="0" indent="0">
              <a:buNone/>
            </a:pPr>
            <a:r>
              <a:rPr lang="en-US" sz="3200" dirty="0">
                <a:highlight>
                  <a:srgbClr val="FFFF00"/>
                </a:highlight>
              </a:rPr>
              <a:t>EXAMPLE</a:t>
            </a:r>
            <a:r>
              <a:rPr lang="en-US" sz="2800" i="1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r>
              <a:rPr lang="en-US" sz="2800" i="1" dirty="0">
                <a:highlight>
                  <a:srgbClr val="FFFF00"/>
                </a:highlight>
              </a:rPr>
              <a:t>____(copy your evidence topic here)_______ </a:t>
            </a:r>
            <a:r>
              <a:rPr lang="en-US" sz="3200" dirty="0">
                <a:highlight>
                  <a:srgbClr val="FFFF00"/>
                </a:highlight>
              </a:rPr>
              <a:t>is strong evidence to support </a:t>
            </a:r>
            <a:r>
              <a:rPr lang="en-US" sz="2800" i="1" dirty="0">
                <a:highlight>
                  <a:srgbClr val="FFFF00"/>
                </a:highlight>
              </a:rPr>
              <a:t>_____(write about the claim here)_______.</a:t>
            </a:r>
          </a:p>
        </p:txBody>
      </p:sp>
    </p:spTree>
    <p:extLst>
      <p:ext uri="{BB962C8B-B14F-4D97-AF65-F5344CB8AC3E}">
        <p14:creationId xmlns:p14="http://schemas.microsoft.com/office/powerpoint/2010/main" val="186894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6BF2-2358-4427-9C64-9EF18DE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CERER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DAA0-0DFC-423A-A8AA-650C38C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u="sng" dirty="0"/>
              <a:t>REASONING #1</a:t>
            </a:r>
          </a:p>
          <a:p>
            <a:r>
              <a:rPr lang="en-US" sz="3200" dirty="0"/>
              <a:t>Use the “Evidence #1 Topic” to explain how the evidence connects to the claim</a:t>
            </a:r>
          </a:p>
          <a:p>
            <a:r>
              <a:rPr lang="en-US" sz="3200" dirty="0"/>
              <a:t> MUST use “Because”</a:t>
            </a:r>
          </a:p>
          <a:p>
            <a:r>
              <a:rPr lang="en-US" sz="3200" dirty="0"/>
              <a:t>Can be many sentences</a:t>
            </a:r>
          </a:p>
        </p:txBody>
      </p:sp>
    </p:spTree>
    <p:extLst>
      <p:ext uri="{BB962C8B-B14F-4D97-AF65-F5344CB8AC3E}">
        <p14:creationId xmlns:p14="http://schemas.microsoft.com/office/powerpoint/2010/main" val="115297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6BF2-2358-4427-9C64-9EF18DE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CERER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DAA0-0DFC-423A-A8AA-650C38CF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611" y="803186"/>
            <a:ext cx="7515178" cy="5248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u="sng" dirty="0"/>
              <a:t>EVIDENCE #2</a:t>
            </a:r>
          </a:p>
          <a:p>
            <a:r>
              <a:rPr lang="en-US" sz="3200" dirty="0"/>
              <a:t>Identify another “Evidence Topic”</a:t>
            </a:r>
          </a:p>
          <a:p>
            <a:pPr marL="0" indent="0">
              <a:buNone/>
            </a:pPr>
            <a:r>
              <a:rPr lang="en-US" sz="3200" dirty="0"/>
              <a:t>DO NOT use “Because” </a:t>
            </a:r>
          </a:p>
          <a:p>
            <a:pPr marL="0" indent="0">
              <a:buNone/>
            </a:pPr>
            <a:r>
              <a:rPr lang="en-US" sz="3600" dirty="0">
                <a:highlight>
                  <a:srgbClr val="FFFF00"/>
                </a:highlight>
              </a:rPr>
              <a:t>EXAMPLE</a:t>
            </a:r>
            <a:r>
              <a:rPr lang="en-US" sz="3200" i="1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r>
              <a:rPr lang="en-US" sz="3200" i="1" dirty="0">
                <a:highlight>
                  <a:srgbClr val="FFFF00"/>
                </a:highlight>
              </a:rPr>
              <a:t>____(copy your evidence topic here)_____ </a:t>
            </a:r>
            <a:r>
              <a:rPr lang="en-US" sz="3600" dirty="0">
                <a:highlight>
                  <a:srgbClr val="FFFF00"/>
                </a:highlight>
              </a:rPr>
              <a:t>is also strong evidence to support </a:t>
            </a:r>
            <a:r>
              <a:rPr lang="en-US" sz="3200" i="1" dirty="0">
                <a:highlight>
                  <a:srgbClr val="FFFF00"/>
                </a:highlight>
              </a:rPr>
              <a:t>_____(write about the claim here)_______.</a:t>
            </a:r>
          </a:p>
          <a:p>
            <a:endParaRPr lang="en-US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9322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6BF2-2358-4427-9C64-9EF18DE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CERER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DAA0-0DFC-423A-A8AA-650C38C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u="sng" dirty="0"/>
              <a:t>REASONING #2</a:t>
            </a:r>
          </a:p>
          <a:p>
            <a:r>
              <a:rPr lang="en-US" sz="3200" dirty="0"/>
              <a:t>Use the “Evidence #2 Topic” to explain how the evidence connects to the claim</a:t>
            </a:r>
          </a:p>
          <a:p>
            <a:r>
              <a:rPr lang="en-US" sz="3200" dirty="0"/>
              <a:t> MUST USE “Because”</a:t>
            </a:r>
          </a:p>
          <a:p>
            <a:r>
              <a:rPr lang="en-US" sz="3200" dirty="0"/>
              <a:t>Can be many sentences</a:t>
            </a:r>
          </a:p>
        </p:txBody>
      </p:sp>
    </p:spTree>
    <p:extLst>
      <p:ext uri="{BB962C8B-B14F-4D97-AF65-F5344CB8AC3E}">
        <p14:creationId xmlns:p14="http://schemas.microsoft.com/office/powerpoint/2010/main" val="329021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win arguments?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Communicate </a:t>
            </a:r>
            <a:r>
              <a:rPr lang="en-US" sz="3200" b="1" u="sng" dirty="0">
                <a:solidFill>
                  <a:srgbClr val="FF0000"/>
                </a:solidFill>
              </a:rPr>
              <a:t>information </a:t>
            </a:r>
            <a:r>
              <a:rPr lang="en-US" sz="3200" b="1" dirty="0"/>
              <a:t>by using  </a:t>
            </a:r>
            <a:r>
              <a:rPr lang="en-US" sz="3200" b="1" u="sng" dirty="0">
                <a:solidFill>
                  <a:srgbClr val="FF0000"/>
                </a:solidFill>
              </a:rPr>
              <a:t>reasoning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 to support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Write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2 </a:t>
            </a:r>
            <a:r>
              <a:rPr lang="en-US" sz="3200" b="1" u="sng" dirty="0">
                <a:solidFill>
                  <a:srgbClr val="FF0000"/>
                </a:solidFill>
              </a:rPr>
              <a:t>reasoning statements </a:t>
            </a:r>
            <a:r>
              <a:rPr lang="en-US" sz="3200" b="1" dirty="0"/>
              <a:t>to support 2 </a:t>
            </a:r>
            <a:r>
              <a:rPr lang="en-US" sz="3200" b="1" u="sng" dirty="0">
                <a:solidFill>
                  <a:srgbClr val="FF0000"/>
                </a:solidFill>
              </a:rPr>
              <a:t>evidence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topics</a:t>
            </a:r>
            <a:r>
              <a:rPr lang="en-US" sz="3200" b="1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0F46E2-AE74-4D32-8E94-DF4DAD2AD3F3}"/>
              </a:ext>
            </a:extLst>
          </p:cNvPr>
          <p:cNvSpPr txBox="1"/>
          <p:nvPr/>
        </p:nvSpPr>
        <p:spPr>
          <a:xfrm>
            <a:off x="1252575" y="88447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Check</a:t>
            </a:r>
          </a:p>
        </p:txBody>
      </p:sp>
    </p:spTree>
    <p:extLst>
      <p:ext uri="{BB962C8B-B14F-4D97-AF65-F5344CB8AC3E}">
        <p14:creationId xmlns:p14="http://schemas.microsoft.com/office/powerpoint/2010/main" val="39020470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ACF693830844CA9E036119A621C3C" ma:contentTypeVersion="29" ma:contentTypeDescription="Create a new document." ma:contentTypeScope="" ma:versionID="69279efd84601fa1ac3b9a4de566ed69">
  <xsd:schema xmlns:xsd="http://www.w3.org/2001/XMLSchema" xmlns:xs="http://www.w3.org/2001/XMLSchema" xmlns:p="http://schemas.microsoft.com/office/2006/metadata/properties" xmlns:ns3="32fcf658-12cc-472b-af06-dc98048ac947" xmlns:ns4="39f5a9cd-e2a1-4c39-9c63-c3fdb62ef84f" targetNamespace="http://schemas.microsoft.com/office/2006/metadata/properties" ma:root="true" ma:fieldsID="c88432664d205615b94712a54bcf7132" ns3:_="" ns4:_="">
    <xsd:import namespace="32fcf658-12cc-472b-af06-dc98048ac947"/>
    <xsd:import namespace="39f5a9cd-e2a1-4c39-9c63-c3fdb62ef8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cf658-12cc-472b-af06-dc98048ac9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5a9cd-e2a1-4c39-9c63-c3fdb62ef84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39f5a9cd-e2a1-4c39-9c63-c3fdb62ef84f" xsi:nil="true"/>
    <AppVersion xmlns="39f5a9cd-e2a1-4c39-9c63-c3fdb62ef84f" xsi:nil="true"/>
    <DefaultSectionNames xmlns="39f5a9cd-e2a1-4c39-9c63-c3fdb62ef84f" xsi:nil="true"/>
    <Is_Collaboration_Space_Locked xmlns="39f5a9cd-e2a1-4c39-9c63-c3fdb62ef84f" xsi:nil="true"/>
    <Self_Registration_Enabled xmlns="39f5a9cd-e2a1-4c39-9c63-c3fdb62ef84f" xsi:nil="true"/>
    <FolderType xmlns="39f5a9cd-e2a1-4c39-9c63-c3fdb62ef84f" xsi:nil="true"/>
    <Students xmlns="39f5a9cd-e2a1-4c39-9c63-c3fdb62ef84f">
      <UserInfo>
        <DisplayName/>
        <AccountId xsi:nil="true"/>
        <AccountType/>
      </UserInfo>
    </Students>
    <Student_Groups xmlns="39f5a9cd-e2a1-4c39-9c63-c3fdb62ef84f">
      <UserInfo>
        <DisplayName/>
        <AccountId xsi:nil="true"/>
        <AccountType/>
      </UserInfo>
    </Student_Groups>
    <Self_Registration_Enabled0 xmlns="39f5a9cd-e2a1-4c39-9c63-c3fdb62ef84f" xsi:nil="true"/>
    <Invited_Students xmlns="39f5a9cd-e2a1-4c39-9c63-c3fdb62ef84f" xsi:nil="true"/>
    <Has_Teacher_Only_SectionGroup xmlns="39f5a9cd-e2a1-4c39-9c63-c3fdb62ef84f" xsi:nil="true"/>
    <Owner xmlns="39f5a9cd-e2a1-4c39-9c63-c3fdb62ef84f">
      <UserInfo>
        <DisplayName/>
        <AccountId xsi:nil="true"/>
        <AccountType/>
      </UserInfo>
    </Owner>
    <Teachers xmlns="39f5a9cd-e2a1-4c39-9c63-c3fdb62ef84f">
      <UserInfo>
        <DisplayName/>
        <AccountId xsi:nil="true"/>
        <AccountType/>
      </UserInfo>
    </Teachers>
    <Invited_Teachers xmlns="39f5a9cd-e2a1-4c39-9c63-c3fdb62ef84f" xsi:nil="true"/>
    <NotebookType xmlns="39f5a9cd-e2a1-4c39-9c63-c3fdb62ef84f" xsi:nil="true"/>
    <CultureName xmlns="39f5a9cd-e2a1-4c39-9c63-c3fdb62ef84f" xsi:nil="true"/>
  </documentManagement>
</p:properties>
</file>

<file path=customXml/itemProps1.xml><?xml version="1.0" encoding="utf-8"?>
<ds:datastoreItem xmlns:ds="http://schemas.openxmlformats.org/officeDocument/2006/customXml" ds:itemID="{A3ABD894-93E0-4B5A-AC85-5CC5C66C4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cf658-12cc-472b-af06-dc98048ac947"/>
    <ds:schemaRef ds:uri="39f5a9cd-e2a1-4c39-9c63-c3fdb62ef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8AA4A9-365D-4303-819E-E595E51C6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9FD4F-6112-4406-A26F-928C164D8689}">
  <ds:schemaRefs>
    <ds:schemaRef ds:uri="http://schemas.microsoft.com/office/2006/metadata/properties"/>
    <ds:schemaRef ds:uri="http://schemas.microsoft.com/office/infopath/2007/PartnerControls"/>
    <ds:schemaRef ds:uri="39f5a9cd-e2a1-4c39-9c63-c3fdb62ef8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378</Words>
  <Application>Microsoft Office PowerPoint</Application>
  <PresentationFormat>Widescreen</PresentationFormat>
  <Paragraphs>70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</vt:lpstr>
      <vt:lpstr>Level 1 CERER Practice</vt:lpstr>
      <vt:lpstr>How can we win arguments?</vt:lpstr>
      <vt:lpstr>INITIAL THOUGHTS (5 min)</vt:lpstr>
      <vt:lpstr>COPY THESE CERER NOTES</vt:lpstr>
      <vt:lpstr>COPY THESE CERER NOTES</vt:lpstr>
      <vt:lpstr>COPY THESE CERER NOTES</vt:lpstr>
      <vt:lpstr>COPY THESE CERER NOTES</vt:lpstr>
      <vt:lpstr>COPY THESE CERER NOTES</vt:lpstr>
      <vt:lpstr>How can we win arguments?</vt:lpstr>
      <vt:lpstr>ASSESSMENT</vt:lpstr>
      <vt:lpstr>Level 1 GRADING CERER</vt:lpstr>
      <vt:lpstr>REVISED THOUGHTS</vt:lpstr>
      <vt:lpstr>How can we win arguments?</vt:lpstr>
      <vt:lpstr>Extension</vt:lpstr>
      <vt:lpstr>Adam Savage Ted Talk Link</vt:lpstr>
      <vt:lpstr>Neil DeGrasse Tyson Video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SCIENCE?</dc:title>
  <dc:creator>Jephson-Hernandez, Shannon</dc:creator>
  <cp:lastModifiedBy>Ackerman, Gail</cp:lastModifiedBy>
  <cp:revision>10</cp:revision>
  <dcterms:created xsi:type="dcterms:W3CDTF">2020-09-22T06:13:39Z</dcterms:created>
  <dcterms:modified xsi:type="dcterms:W3CDTF">2020-10-21T23:22:08Z</dcterms:modified>
</cp:coreProperties>
</file>