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431" r:id="rId2"/>
    <p:sldId id="433" r:id="rId3"/>
    <p:sldId id="432" r:id="rId4"/>
    <p:sldId id="449" r:id="rId5"/>
    <p:sldId id="444" r:id="rId6"/>
    <p:sldId id="445" r:id="rId7"/>
    <p:sldId id="420" r:id="rId8"/>
    <p:sldId id="437" r:id="rId9"/>
    <p:sldId id="328" r:id="rId10"/>
    <p:sldId id="419" r:id="rId11"/>
    <p:sldId id="439" r:id="rId12"/>
    <p:sldId id="442" r:id="rId13"/>
    <p:sldId id="454" r:id="rId14"/>
    <p:sldId id="435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FF0066"/>
    <a:srgbClr val="CCFFFF"/>
    <a:srgbClr val="FFFF66"/>
    <a:srgbClr val="CCECFF"/>
    <a:srgbClr val="FF3300"/>
    <a:srgbClr val="00FF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2787"/>
    <p:restoredTop sz="64632" autoAdjust="0"/>
  </p:normalViewPr>
  <p:slideViewPr>
    <p:cSldViewPr>
      <p:cViewPr varScale="1">
        <p:scale>
          <a:sx n="43" d="100"/>
          <a:sy n="43" d="100"/>
        </p:scale>
        <p:origin x="124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1518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B3F420-503B-4890-801D-0F4439949B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745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1C3615-2D70-4379-91FA-C9DE15809D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78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Standards Alignment</a:t>
            </a:r>
          </a:p>
          <a:p>
            <a:r>
              <a:rPr lang="en-US" sz="1200" b="1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Next Generation Science Standards (NGSS)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From Molecules to Organisms: Structures and Processes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· MS-LS1-2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· MS-LS1-3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· MS-LS1D-8</a:t>
            </a:r>
          </a:p>
          <a:p>
            <a:r>
              <a:rPr lang="en-US" sz="1200" b="1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Common Core Standards: English Language Arts (ELA)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Language Standard 4c &amp; 6: Vocabulary Acquisition &amp; Use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· CCSS.ELA-Literacy.L.6.4c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· CCSS.ELA-Literacy.L.6.6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C3615-2D70-4379-91FA-C9DE15809D2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705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Computer vs. Brain</a:t>
            </a:r>
          </a:p>
          <a:p>
            <a:r>
              <a:rPr lang="en-US" sz="1200" b="1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Similarities Differences</a:t>
            </a:r>
          </a:p>
          <a:p>
            <a:r>
              <a:rPr lang="en-US" sz="1200" b="0" i="1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Brains and computers both…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· Store tons of knowledge.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· Process things.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· Work automatically.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· Are effective.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· Need energy to function.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· Send messages.</a:t>
            </a:r>
          </a:p>
          <a:p>
            <a:r>
              <a:rPr lang="en-US" sz="1200" b="0" i="1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brain…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· Can feel emotions.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· Can feel pain.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· Is faster.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· Thinks independently.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· Can take shortcuts rather than going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through the entire problem.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· Doesn’t do the same thing every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time.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5. Add a summary of students’ responses to the “K” column of the K/W/L chart.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C3615-2D70-4379-91FA-C9DE15809D2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2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Brain Metaphors.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Explain to students that saying that “the human brain is a computer” is one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example of using a metaphor to describe the brain. Ask students to help develop a definition for “metaphor.” Compare students’ definition to the definition provided by the Merriam-Webster dictionary:“</a:t>
            </a:r>
          </a:p>
          <a:p>
            <a:r>
              <a:rPr lang="en-US" sz="1200" b="1" i="1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Metaphor: 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 figure of speech in which a word or phrase literally denoting one kind of object or idea is used in place of another to suggest a likeness or analogy between</a:t>
            </a:r>
          </a:p>
          <a:p>
            <a:r>
              <a:rPr lang="en-US" sz="1200" b="0" i="1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them.”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C3615-2D70-4379-91FA-C9DE15809D2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982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600" b="1" i="0" u="none" strike="noStrike" baseline="0" dirty="0">
                <a:latin typeface="Calibri,Bold"/>
              </a:rPr>
              <a:t>Neuroscience Core Concepts</a:t>
            </a:r>
          </a:p>
          <a:p>
            <a:pPr algn="l"/>
            <a:r>
              <a:rPr lang="en-US" sz="1200" b="0" i="0" u="none" strike="noStrike" baseline="0" dirty="0">
                <a:latin typeface="Symbol" panose="05050102010706020507" pitchFamily="18" charset="2"/>
              </a:rPr>
              <a:t>· </a:t>
            </a:r>
            <a:r>
              <a:rPr lang="en-US" sz="1200" b="0" i="0" u="none" strike="noStrike" baseline="0" dirty="0">
                <a:latin typeface="Calibri" panose="020F0502020204030204" pitchFamily="34" charset="0"/>
              </a:rPr>
              <a:t>The nervous system controls and responds to body functions and directs behavior.</a:t>
            </a:r>
          </a:p>
          <a:p>
            <a:pPr algn="l"/>
            <a:r>
              <a:rPr lang="en-US" sz="1200" b="0" i="0" u="none" strike="noStrike" baseline="0" dirty="0">
                <a:latin typeface="Symbol" panose="05050102010706020507" pitchFamily="18" charset="2"/>
              </a:rPr>
              <a:t>· </a:t>
            </a:r>
            <a:r>
              <a:rPr lang="en-US" sz="1200" b="0" i="0" u="none" strike="noStrike" baseline="0" dirty="0">
                <a:latin typeface="Calibri" panose="020F0502020204030204" pitchFamily="34" charset="0"/>
              </a:rPr>
              <a:t>The brain is the body’s most complex organ.</a:t>
            </a:r>
          </a:p>
          <a:p>
            <a:pPr algn="l"/>
            <a:r>
              <a:rPr lang="en-US" sz="1200" b="0" i="0" u="none" strike="noStrike" baseline="0" dirty="0">
                <a:latin typeface="Symbol" panose="05050102010706020507" pitchFamily="18" charset="2"/>
              </a:rPr>
              <a:t>· </a:t>
            </a:r>
            <a:r>
              <a:rPr lang="en-US" sz="1200" b="0" i="0" u="none" strike="noStrike" baseline="0" dirty="0">
                <a:latin typeface="Calibri" panose="020F0502020204030204" pitchFamily="34" charset="0"/>
              </a:rPr>
              <a:t>The nervous system influences and is influenced by all other body systems (cardiovascular,</a:t>
            </a:r>
          </a:p>
          <a:p>
            <a:pPr algn="l"/>
            <a:r>
              <a:rPr lang="fr-FR" sz="1200" b="0" i="0" u="none" strike="noStrike" baseline="0" dirty="0">
                <a:latin typeface="Calibri" panose="020F0502020204030204" pitchFamily="34" charset="0"/>
              </a:rPr>
              <a:t>endocrine, </a:t>
            </a:r>
            <a:r>
              <a:rPr lang="fr-FR" sz="1200" b="0" i="0" u="none" strike="noStrike" baseline="0" dirty="0" err="1">
                <a:latin typeface="Calibri" panose="020F0502020204030204" pitchFamily="34" charset="0"/>
              </a:rPr>
              <a:t>gastrointestinal</a:t>
            </a:r>
            <a:r>
              <a:rPr lang="fr-FR" sz="1200" b="0" i="0" u="none" strike="noStrike" baseline="0" dirty="0">
                <a:latin typeface="Calibri" panose="020F0502020204030204" pitchFamily="34" charset="0"/>
              </a:rPr>
              <a:t>, immune </a:t>
            </a:r>
            <a:r>
              <a:rPr lang="fr-FR" sz="1200" b="0" i="0" u="none" strike="noStrike" baseline="0" dirty="0" err="1">
                <a:latin typeface="Calibri" panose="020F0502020204030204" pitchFamily="34" charset="0"/>
              </a:rPr>
              <a:t>systems</a:t>
            </a:r>
            <a:r>
              <a:rPr lang="fr-FR" sz="1200" b="0" i="0" u="none" strike="noStrike" baseline="0" dirty="0">
                <a:latin typeface="Calibri" panose="020F0502020204030204" pitchFamily="34" charset="0"/>
              </a:rPr>
              <a:t>, etc.).</a:t>
            </a:r>
          </a:p>
          <a:p>
            <a:pPr algn="l"/>
            <a:r>
              <a:rPr lang="en-US" sz="1200" b="0" i="0" u="none" strike="noStrike" baseline="0" dirty="0">
                <a:latin typeface="Symbol" panose="05050102010706020507" pitchFamily="18" charset="2"/>
              </a:rPr>
              <a:t>· </a:t>
            </a:r>
            <a:r>
              <a:rPr lang="en-US" sz="1200" b="0" i="0" u="none" strike="noStrike" baseline="0" dirty="0">
                <a:latin typeface="Calibri" panose="020F0502020204030204" pitchFamily="34" charset="0"/>
              </a:rPr>
              <a:t>Neurons communicate using electrical and chemical signals.</a:t>
            </a:r>
          </a:p>
          <a:p>
            <a:pPr algn="l"/>
            <a:r>
              <a:rPr lang="en-US" sz="1200" b="0" i="0" u="none" strike="noStrike" baseline="0" dirty="0">
                <a:latin typeface="Symbol" panose="05050102010706020507" pitchFamily="18" charset="2"/>
              </a:rPr>
              <a:t>· </a:t>
            </a:r>
            <a:r>
              <a:rPr lang="en-US" sz="1200" b="0" i="0" u="none" strike="noStrike" baseline="0" dirty="0">
                <a:latin typeface="Calibri" panose="020F0502020204030204" pitchFamily="34" charset="0"/>
              </a:rPr>
              <a:t>Synapses are chemical or electrical junctions that allow electrical signals to pass from neurons to</a:t>
            </a:r>
          </a:p>
          <a:p>
            <a:pPr algn="l"/>
            <a:r>
              <a:rPr lang="en-US" sz="1200" b="0" i="0" u="none" strike="noStrike" baseline="0" dirty="0">
                <a:latin typeface="Calibri" panose="020F0502020204030204" pitchFamily="34" charset="0"/>
              </a:rPr>
              <a:t>other cells.</a:t>
            </a:r>
          </a:p>
          <a:p>
            <a:pPr algn="l"/>
            <a:r>
              <a:rPr lang="en-US" sz="1200" b="0" i="0" u="none" strike="noStrike" baseline="0" dirty="0">
                <a:latin typeface="Symbol" panose="05050102010706020507" pitchFamily="18" charset="2"/>
              </a:rPr>
              <a:t>· </a:t>
            </a:r>
            <a:r>
              <a:rPr lang="en-US" sz="1200" b="0" i="0" u="none" strike="noStrike" baseline="0" dirty="0">
                <a:latin typeface="Calibri" panose="020F0502020204030204" pitchFamily="34" charset="0"/>
              </a:rPr>
              <a:t>All thoughts and behaviors result from combinations of signals among neurons.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C3615-2D70-4379-91FA-C9DE15809D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00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F66D62-212B-4C67-B149-0F5FB26BCEA6}" type="slidenum">
              <a:rPr lang="en-US"/>
              <a:pPr/>
              <a:t>5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000" dirty="0"/>
              <a:t>ADD PICTURES?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969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C3615-2D70-4379-91FA-C9DE15809D2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367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F54CCE-91A5-4043-8AB8-C37E214605A7}" type="slidenum">
              <a:rPr lang="en-US"/>
              <a:pPr/>
              <a:t>7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676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C3615-2D70-4379-91FA-C9DE15809D2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51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students what are the special senses of these animals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C3615-2D70-4379-91FA-C9DE15809D2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58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C3615-2D70-4379-91FA-C9DE15809D2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43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C3615-2D70-4379-91FA-C9DE15809D2C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590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FF0DDFF-5603-456D-8959-127F6AFF7F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999E4-EAE4-47E1-BBB2-230DF312E3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6547F-4337-4EE6-8C15-77A05AEFB2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2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D4D61-4734-47E4-AAAD-9278E09FED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70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25957-6405-4F8A-BC0C-1DECD8F604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4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623F8-A115-43BC-BC3B-4CB8930984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6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1A67C-5F67-4682-ABB6-E963CD8A81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5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20A51-275F-4E3F-AE4C-DBF49C3C5B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0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5A469-21BE-456C-83C9-2D9BFC5D51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1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778F2-8B19-4257-8DDC-5449BC22D9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54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6334A-E264-4873-BCA7-4BB6962A86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69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33F5371-8570-4BCC-ABE9-428C839D420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fFBbVCl_Jw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.hhmi.org/biointeractive/click/Neuron_Activity/01-vid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washington.edu/chudler/bvc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11430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INITIAL THOUGHTS:  (5 min)  </a:t>
            </a:r>
            <a:r>
              <a:rPr lang="en-US" b="1" dirty="0">
                <a:solidFill>
                  <a:srgbClr val="FFFF66"/>
                </a:solidFill>
              </a:rPr>
              <a:t>Nervous System</a:t>
            </a:r>
            <a:br>
              <a:rPr lang="en-US" dirty="0">
                <a:solidFill>
                  <a:schemeClr val="accent6">
                    <a:lumMod val="90000"/>
                    <a:lumOff val="10000"/>
                  </a:schemeClr>
                </a:solidFill>
              </a:rPr>
            </a:br>
            <a:endParaRPr lang="en-US" sz="3200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114800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b="1" dirty="0"/>
              <a:t>What’s more important, the brain or the heart?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dirty="0"/>
              <a:t>Estimate the % of the brain used by most people?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dirty="0"/>
              <a:t>What parts of the body are connected to the nervous system ?</a:t>
            </a:r>
          </a:p>
        </p:txBody>
      </p:sp>
    </p:spTree>
    <p:extLst>
      <p:ext uri="{BB962C8B-B14F-4D97-AF65-F5344CB8AC3E}">
        <p14:creationId xmlns:p14="http://schemas.microsoft.com/office/powerpoint/2010/main" val="814007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1026"/>
          <p:cNvSpPr>
            <a:spLocks noChangeArrowheads="1"/>
          </p:cNvSpPr>
          <p:nvPr/>
        </p:nvSpPr>
        <p:spPr bwMode="auto">
          <a:xfrm>
            <a:off x="381000" y="90488"/>
            <a:ext cx="8305800" cy="1724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54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Neuron</a:t>
            </a:r>
            <a:endParaRPr lang="en-US" sz="4400" b="1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How many neurons are in the brain?</a:t>
            </a:r>
          </a:p>
        </p:txBody>
      </p:sp>
      <p:pic>
        <p:nvPicPr>
          <p:cNvPr id="266243" name="Picture 1027" descr="C:\TEMP\4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588" y="2300288"/>
            <a:ext cx="2378075" cy="356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44" name="Picture 1028" descr="C:\TEMP\big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33688"/>
            <a:ext cx="6146800" cy="296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45" name="Text Box 1029"/>
          <p:cNvSpPr txBox="1">
            <a:spLocks noChangeArrowheads="1"/>
          </p:cNvSpPr>
          <p:nvPr/>
        </p:nvSpPr>
        <p:spPr bwMode="auto">
          <a:xfrm>
            <a:off x="381000" y="5957888"/>
            <a:ext cx="868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Model Neuron          </a:t>
            </a:r>
            <a:r>
              <a:rPr lang="en-US" sz="36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Actual Neuron</a:t>
            </a:r>
            <a:endParaRPr lang="en-US" sz="3600" dirty="0"/>
          </a:p>
        </p:txBody>
      </p:sp>
      <p:sp>
        <p:nvSpPr>
          <p:cNvPr id="266246" name="Text Box 1030"/>
          <p:cNvSpPr txBox="1">
            <a:spLocks noChangeArrowheads="1"/>
          </p:cNvSpPr>
          <p:nvPr/>
        </p:nvSpPr>
        <p:spPr bwMode="auto">
          <a:xfrm>
            <a:off x="2828925" y="1889125"/>
            <a:ext cx="38766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3300"/>
                </a:solidFill>
              </a:rPr>
              <a:t>~100,000,000,000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</a:rPr>
              <a:t>OBTAIN INFORMATION INDEPENDENTLY </a:t>
            </a:r>
            <a:r>
              <a:rPr lang="en-US" sz="3200" b="1" dirty="0">
                <a:solidFill>
                  <a:schemeClr val="tx1"/>
                </a:solidFill>
              </a:rPr>
              <a:t>(5 min)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Continue taking notes while reading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>
                <a:solidFill>
                  <a:srgbClr val="FFFF00"/>
                </a:solidFill>
              </a:rPr>
              <a:t>“NEURONS” </a:t>
            </a:r>
            <a:r>
              <a:rPr lang="en-US" sz="3600" b="1" dirty="0" err="1">
                <a:solidFill>
                  <a:srgbClr val="FFFF00"/>
                </a:solidFill>
              </a:rPr>
              <a:t>pg</a:t>
            </a:r>
            <a:r>
              <a:rPr lang="en-US" sz="3600" b="1" dirty="0">
                <a:solidFill>
                  <a:srgbClr val="FFFF00"/>
                </a:solidFill>
              </a:rPr>
              <a:t> 20-21</a:t>
            </a:r>
            <a:endParaRPr lang="en-US" sz="3600" b="1" dirty="0">
              <a:solidFill>
                <a:srgbClr val="C00000"/>
              </a:solidFill>
            </a:endParaRPr>
          </a:p>
          <a:p>
            <a:r>
              <a:rPr lang="en-US" sz="3600" b="1" dirty="0"/>
              <a:t>DO NOT READ ON…</a:t>
            </a:r>
          </a:p>
          <a:p>
            <a:r>
              <a:rPr lang="en-US" sz="3600" b="1" dirty="0"/>
              <a:t>NEXT… </a:t>
            </a:r>
            <a:r>
              <a:rPr lang="en-US" sz="3600" b="1" dirty="0">
                <a:solidFill>
                  <a:srgbClr val="FFFF00"/>
                </a:solidFill>
                <a:hlinkClick r:id="rId3"/>
              </a:rPr>
              <a:t>class video </a:t>
            </a:r>
            <a:r>
              <a:rPr lang="en-US" sz="3600" b="1" dirty="0"/>
              <a:t>&amp; activity.</a:t>
            </a:r>
          </a:p>
        </p:txBody>
      </p:sp>
    </p:spTree>
    <p:extLst>
      <p:ext uri="{BB962C8B-B14F-4D97-AF65-F5344CB8AC3E}">
        <p14:creationId xmlns:p14="http://schemas.microsoft.com/office/powerpoint/2010/main" val="1749089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</a:rPr>
              <a:t>OBTAIN INFORMATION INDEPENDENTLY </a:t>
            </a:r>
            <a:r>
              <a:rPr lang="en-US" sz="3200" b="1" dirty="0">
                <a:solidFill>
                  <a:schemeClr val="tx1"/>
                </a:solidFill>
              </a:rPr>
              <a:t>(5 min)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Continue taking notes while reading </a:t>
            </a:r>
            <a:r>
              <a:rPr lang="en-US" sz="3600" b="1" dirty="0">
                <a:solidFill>
                  <a:srgbClr val="FFFF00"/>
                </a:solidFill>
              </a:rPr>
              <a:t>“THE SYNAPSE” </a:t>
            </a:r>
            <a:r>
              <a:rPr lang="en-US" sz="3600" b="1" dirty="0" err="1">
                <a:solidFill>
                  <a:srgbClr val="FFFF00"/>
                </a:solidFill>
              </a:rPr>
              <a:t>pg</a:t>
            </a:r>
            <a:r>
              <a:rPr lang="en-US" sz="3600" b="1" dirty="0">
                <a:solidFill>
                  <a:srgbClr val="FFFF00"/>
                </a:solidFill>
              </a:rPr>
              <a:t> 21</a:t>
            </a:r>
            <a:r>
              <a:rPr lang="en-US" sz="3600" b="1" dirty="0"/>
              <a:t> </a:t>
            </a:r>
          </a:p>
          <a:p>
            <a:pPr marL="0" indent="0">
              <a:buNone/>
            </a:pPr>
            <a:r>
              <a:rPr lang="en-US" sz="3600" b="1" dirty="0"/>
              <a:t>DONE EARLY? </a:t>
            </a:r>
          </a:p>
          <a:p>
            <a:r>
              <a:rPr lang="en-US" sz="3600" b="1" dirty="0">
                <a:solidFill>
                  <a:srgbClr val="FFFF00"/>
                </a:solidFill>
              </a:rPr>
              <a:t>Review your notes</a:t>
            </a:r>
          </a:p>
          <a:p>
            <a:r>
              <a:rPr lang="en-US" sz="3600" b="1" dirty="0">
                <a:solidFill>
                  <a:srgbClr val="FFFF00"/>
                </a:solidFill>
              </a:rPr>
              <a:t>Write down questions</a:t>
            </a:r>
          </a:p>
          <a:p>
            <a:r>
              <a:rPr lang="en-US" sz="3600" b="1" dirty="0"/>
              <a:t>NEXT… </a:t>
            </a:r>
            <a:r>
              <a:rPr lang="en-US" sz="3600" b="1" dirty="0">
                <a:solidFill>
                  <a:srgbClr val="FFFF00"/>
                </a:solidFill>
                <a:hlinkClick r:id="rId3"/>
              </a:rPr>
              <a:t>class video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79439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-58946"/>
            <a:ext cx="9220200" cy="1284287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How is the brain similar or different to a computer?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rgbClr val="FFFF00"/>
                </a:solidFill>
              </a:rPr>
              <a:t>Create a T-chart or Venn Diagram </a:t>
            </a:r>
            <a:r>
              <a:rPr lang="en-US" sz="2800" b="1" dirty="0">
                <a:solidFill>
                  <a:srgbClr val="FFFF00"/>
                </a:solidFill>
              </a:rPr>
              <a:t>(EXIT TICKET)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1535113"/>
            <a:ext cx="4421188" cy="639762"/>
          </a:xfrm>
        </p:spPr>
        <p:txBody>
          <a:bodyPr/>
          <a:lstStyle/>
          <a:p>
            <a:pPr algn="ctr"/>
            <a:r>
              <a:rPr lang="en-US" sz="3200" dirty="0"/>
              <a:t>Things to think about…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" y="2673351"/>
            <a:ext cx="4426185" cy="39512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Do they both use energy?</a:t>
            </a:r>
          </a:p>
          <a:p>
            <a:pPr marL="0" indent="0">
              <a:buNone/>
            </a:pPr>
            <a:endParaRPr lang="en-US" sz="10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Do they store information in the same way?</a:t>
            </a:r>
          </a:p>
          <a:p>
            <a:pPr marL="0" indent="0">
              <a:buNone/>
            </a:pPr>
            <a:endParaRPr lang="en-US" sz="10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Do they have parts?</a:t>
            </a:r>
          </a:p>
          <a:p>
            <a:pPr marL="0" indent="0">
              <a:buNone/>
            </a:pPr>
            <a:endParaRPr lang="en-US" sz="10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Do they use electricity?</a:t>
            </a:r>
          </a:p>
          <a:p>
            <a:pPr marL="0" indent="0">
              <a:buNone/>
            </a:pPr>
            <a:endParaRPr lang="en-US" sz="10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Do they contain chemicals?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3200" dirty="0"/>
              <a:t>Brain vs. Computer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bg2"/>
                </a:solidFill>
              </a:rPr>
              <a:t>  Similar</a:t>
            </a:r>
            <a:r>
              <a:rPr lang="en-US" sz="2000" b="1" dirty="0">
                <a:solidFill>
                  <a:srgbClr val="FFFF00"/>
                </a:solidFill>
              </a:rPr>
              <a:t>	       </a:t>
            </a:r>
            <a:r>
              <a:rPr lang="en-US" b="1" dirty="0">
                <a:solidFill>
                  <a:schemeClr val="bg2"/>
                </a:solidFill>
              </a:rPr>
              <a:t>Different</a:t>
            </a:r>
          </a:p>
          <a:p>
            <a:pPr marL="0" indent="0">
              <a:buNone/>
            </a:pPr>
            <a:endParaRPr lang="en-US" sz="20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hlinkClick r:id="rId3"/>
              </a:rPr>
              <a:t>The Brain vs. the Computer LINK</a:t>
            </a:r>
            <a:endParaRPr lang="en-US" sz="20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B05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6700603" y="2362200"/>
            <a:ext cx="4997" cy="2494613"/>
          </a:xfrm>
          <a:prstGeom prst="line">
            <a:avLst/>
          </a:prstGeom>
          <a:solidFill>
            <a:schemeClr val="accent1"/>
          </a:solidFill>
          <a:ln w="539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 flipH="1">
            <a:off x="4645025" y="2663463"/>
            <a:ext cx="3810000" cy="0"/>
          </a:xfrm>
          <a:prstGeom prst="line">
            <a:avLst/>
          </a:prstGeom>
          <a:solidFill>
            <a:schemeClr val="accent1"/>
          </a:solidFill>
          <a:ln w="539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69620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92112"/>
            <a:ext cx="8153400" cy="128428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Brain Metaphor Practice (3 min)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2289" y="2590800"/>
            <a:ext cx="8382000" cy="639762"/>
          </a:xfrm>
        </p:spPr>
        <p:txBody>
          <a:bodyPr/>
          <a:lstStyle/>
          <a:p>
            <a:pPr algn="ctr"/>
            <a:r>
              <a:rPr lang="en-US" sz="4400" dirty="0">
                <a:solidFill>
                  <a:srgbClr val="FFFF00"/>
                </a:solidFill>
              </a:rPr>
              <a:t>A brain is like ____________.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9934" y="3421505"/>
            <a:ext cx="8382000" cy="2508251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/>
              <a:t>  Write a brain metaphor showing your understanding so far… </a:t>
            </a:r>
            <a:r>
              <a:rPr lang="en-US" sz="3600" b="1" dirty="0">
                <a:solidFill>
                  <a:srgbClr val="FFFF00"/>
                </a:solidFill>
              </a:rPr>
              <a:t>(CREATIVITY IS NECESSARY).</a:t>
            </a:r>
          </a:p>
        </p:txBody>
      </p:sp>
    </p:spTree>
    <p:extLst>
      <p:ext uri="{BB962C8B-B14F-4D97-AF65-F5344CB8AC3E}">
        <p14:creationId xmlns:p14="http://schemas.microsoft.com/office/powerpoint/2010/main" val="1018204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</a:rPr>
              <a:t>Central Nervous System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LEARNING TARGETS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/>
              <a:t>I can evaluate  information to show understanding of the structure and function of the nervous system.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SUCCESS CRITERIA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/>
              <a:t>Compare &amp; contrast the brain to a computer using a T-chart or Venn diagram.</a:t>
            </a:r>
          </a:p>
        </p:txBody>
      </p:sp>
    </p:spTree>
    <p:extLst>
      <p:ext uri="{BB962C8B-B14F-4D97-AF65-F5344CB8AC3E}">
        <p14:creationId xmlns:p14="http://schemas.microsoft.com/office/powerpoint/2010/main" val="3601380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87" y="304800"/>
            <a:ext cx="8229600" cy="1143000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</a:rPr>
              <a:t>Central Nervous System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3609" y="1447800"/>
            <a:ext cx="8383587" cy="639762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FFFF66"/>
                </a:solidFill>
              </a:rPr>
              <a:t>ESSENTIAL QUESTION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2399" y="2438400"/>
            <a:ext cx="8686006" cy="2819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/>
              <a:t> How does the brain communicate with the rest of the body?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3200" b="1" dirty="0">
                <a:solidFill>
                  <a:srgbClr val="FFFF00"/>
                </a:solidFill>
              </a:rPr>
              <a:t>For today’s learning, gather information to help you answer this question later.</a:t>
            </a:r>
          </a:p>
        </p:txBody>
      </p:sp>
    </p:spTree>
    <p:extLst>
      <p:ext uri="{BB962C8B-B14F-4D97-AF65-F5344CB8AC3E}">
        <p14:creationId xmlns:p14="http://schemas.microsoft.com/office/powerpoint/2010/main" val="685421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56" y="160336"/>
            <a:ext cx="8229600" cy="1143000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</a:rPr>
              <a:t>Central Nervous System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3212" y="1210582"/>
            <a:ext cx="8612188" cy="4915582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2"/>
                </a:solidFill>
              </a:rPr>
              <a:t>The nervous system </a:t>
            </a:r>
            <a:r>
              <a:rPr lang="en-US" sz="3600" b="1" dirty="0">
                <a:solidFill>
                  <a:srgbClr val="C00000"/>
                </a:solidFill>
                <a:highlight>
                  <a:srgbClr val="FFFF00"/>
                </a:highlight>
              </a:rPr>
              <a:t>influences and is influenced </a:t>
            </a:r>
            <a:r>
              <a:rPr lang="en-US" sz="3600" b="1" dirty="0">
                <a:solidFill>
                  <a:schemeClr val="bg2"/>
                </a:solidFill>
              </a:rPr>
              <a:t>by all other body systems. The nervous system </a:t>
            </a:r>
            <a:r>
              <a:rPr lang="en-US" sz="3600" b="1" dirty="0">
                <a:solidFill>
                  <a:srgbClr val="C00000"/>
                </a:solidFill>
                <a:highlight>
                  <a:srgbClr val="FFFF00"/>
                </a:highlight>
              </a:rPr>
              <a:t>receives signals </a:t>
            </a:r>
            <a:r>
              <a:rPr lang="en-US" sz="3600" b="1" dirty="0">
                <a:solidFill>
                  <a:schemeClr val="bg2"/>
                </a:solidFill>
              </a:rPr>
              <a:t>from the body and the outside world,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>
                <a:solidFill>
                  <a:srgbClr val="C00000"/>
                </a:solidFill>
                <a:highlight>
                  <a:srgbClr val="FFFF00"/>
                </a:highlight>
              </a:rPr>
              <a:t>processes this information</a:t>
            </a:r>
            <a:r>
              <a:rPr lang="en-US" sz="3600" b="1" dirty="0">
                <a:solidFill>
                  <a:schemeClr val="bg2"/>
                </a:solidFill>
              </a:rPr>
              <a:t>, and </a:t>
            </a:r>
            <a:r>
              <a:rPr lang="en-US" sz="3600" b="1" dirty="0">
                <a:solidFill>
                  <a:srgbClr val="C00000"/>
                </a:solidFill>
                <a:highlight>
                  <a:srgbClr val="FFFF00"/>
                </a:highlight>
              </a:rPr>
              <a:t>sends signals </a:t>
            </a:r>
            <a:r>
              <a:rPr lang="en-US" sz="3600" b="1" dirty="0">
                <a:solidFill>
                  <a:schemeClr val="bg2"/>
                </a:solidFill>
              </a:rPr>
              <a:t>to muscles, glands, and organs to ensure the survival of the organism.</a:t>
            </a:r>
          </a:p>
        </p:txBody>
      </p:sp>
    </p:spTree>
    <p:extLst>
      <p:ext uri="{BB962C8B-B14F-4D97-AF65-F5344CB8AC3E}">
        <p14:creationId xmlns:p14="http://schemas.microsoft.com/office/powerpoint/2010/main" val="4123567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304800" y="990600"/>
            <a:ext cx="5559425" cy="567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70000"/>
              </a:lnSpc>
              <a:spcAft>
                <a:spcPct val="30000"/>
              </a:spcAft>
            </a:pPr>
            <a:r>
              <a:rPr lang="en-US" sz="32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Senses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>
              <a:lnSpc>
                <a:spcPct val="70000"/>
              </a:lnSpc>
              <a:spcAft>
                <a:spcPct val="30000"/>
              </a:spcAft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see, hear, smell, taste, touch</a:t>
            </a:r>
          </a:p>
          <a:p>
            <a:pPr>
              <a:lnSpc>
                <a:spcPct val="70000"/>
              </a:lnSpc>
              <a:spcAft>
                <a:spcPct val="30000"/>
              </a:spcAft>
            </a:pPr>
            <a:r>
              <a:rPr lang="en-US" sz="32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Emotions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>
              <a:lnSpc>
                <a:spcPct val="70000"/>
              </a:lnSpc>
              <a:spcAft>
                <a:spcPct val="30000"/>
              </a:spcAft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happiness, sadness, anger</a:t>
            </a:r>
          </a:p>
          <a:p>
            <a:pPr>
              <a:lnSpc>
                <a:spcPct val="70000"/>
              </a:lnSpc>
              <a:spcAft>
                <a:spcPct val="30000"/>
              </a:spcAft>
            </a:pPr>
            <a:r>
              <a:rPr lang="en-US" sz="32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Movement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>
              <a:lnSpc>
                <a:spcPct val="70000"/>
              </a:lnSpc>
              <a:spcAft>
                <a:spcPct val="30000"/>
              </a:spcAft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muscle control</a:t>
            </a:r>
          </a:p>
          <a:p>
            <a:pPr>
              <a:lnSpc>
                <a:spcPct val="70000"/>
              </a:lnSpc>
              <a:spcAft>
                <a:spcPct val="30000"/>
              </a:spcAft>
            </a:pPr>
            <a:r>
              <a:rPr lang="en-US" sz="32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Automatic responses: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70000"/>
              </a:lnSpc>
              <a:spcAft>
                <a:spcPct val="30000"/>
              </a:spcAft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heart rate, breathing</a:t>
            </a:r>
          </a:p>
          <a:p>
            <a:pPr>
              <a:lnSpc>
                <a:spcPct val="70000"/>
              </a:lnSpc>
              <a:spcAft>
                <a:spcPct val="30000"/>
              </a:spcAft>
            </a:pPr>
            <a:r>
              <a:rPr lang="en-US" sz="32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Cognition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70000"/>
              </a:lnSpc>
              <a:spcAft>
                <a:spcPct val="30000"/>
              </a:spcAft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think, plan, problem solve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70000"/>
              </a:lnSpc>
              <a:spcAft>
                <a:spcPct val="30000"/>
              </a:spcAft>
            </a:pPr>
            <a:r>
              <a:rPr lang="en-US" sz="32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Language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70000"/>
              </a:lnSpc>
              <a:spcAft>
                <a:spcPct val="30000"/>
              </a:spcAft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speech, reading, writing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32099" name="Picture 3" descr="C:\TEMP\heabrai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133600"/>
            <a:ext cx="2513013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152400" y="24984"/>
            <a:ext cx="901881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Functions of the Nervous System? </a:t>
            </a:r>
            <a:r>
              <a:rPr lang="en-US" sz="32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(3 min)</a:t>
            </a:r>
          </a:p>
        </p:txBody>
      </p:sp>
    </p:spTree>
    <p:extLst>
      <p:ext uri="{BB962C8B-B14F-4D97-AF65-F5344CB8AC3E}">
        <p14:creationId xmlns:p14="http://schemas.microsoft.com/office/powerpoint/2010/main" val="326736671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386" name="Picture 2" descr="C:\Documents and Settings\Eric H. Chudler\My Documents\temp\mon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800" y="4075113"/>
            <a:ext cx="2166938" cy="171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4387" name="Rectangle 3"/>
          <p:cNvSpPr>
            <a:spLocks noChangeArrowheads="1"/>
          </p:cNvSpPr>
          <p:nvPr/>
        </p:nvSpPr>
        <p:spPr bwMode="auto">
          <a:xfrm>
            <a:off x="881848" y="-32288"/>
            <a:ext cx="7853432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Comparative Neuroanatomy </a:t>
            </a:r>
            <a:r>
              <a:rPr lang="en-US" sz="32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(5 min)</a:t>
            </a:r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0" y="2446206"/>
            <a:ext cx="2836967" cy="441179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25000"/>
              </a:spcBef>
            </a:pPr>
            <a:r>
              <a:rPr lang="en-US" sz="3200" b="1" u="sng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Choices</a:t>
            </a:r>
            <a:endParaRPr lang="en-US" sz="3200" b="1" dirty="0">
              <a:solidFill>
                <a:schemeClr val="accent6">
                  <a:lumMod val="75000"/>
                  <a:lumOff val="25000"/>
                </a:schemeClr>
              </a:solidFill>
            </a:endParaRPr>
          </a:p>
          <a:p>
            <a:pPr algn="ctr">
              <a:spcBef>
                <a:spcPct val="25000"/>
              </a:spcBef>
            </a:pPr>
            <a:r>
              <a:rPr lang="en-US" sz="3200" b="1" dirty="0">
                <a:solidFill>
                  <a:schemeClr val="bg2"/>
                </a:solidFill>
              </a:rPr>
              <a:t>1. Cat</a:t>
            </a:r>
          </a:p>
          <a:p>
            <a:pPr algn="ctr">
              <a:spcBef>
                <a:spcPct val="25000"/>
              </a:spcBef>
            </a:pPr>
            <a:r>
              <a:rPr lang="en-US" sz="3200" b="1" dirty="0">
                <a:solidFill>
                  <a:schemeClr val="bg2"/>
                </a:solidFill>
              </a:rPr>
              <a:t>2. Sheep </a:t>
            </a:r>
          </a:p>
          <a:p>
            <a:pPr algn="ctr">
              <a:spcBef>
                <a:spcPct val="25000"/>
              </a:spcBef>
            </a:pPr>
            <a:r>
              <a:rPr lang="en-US" sz="3200" b="1" dirty="0">
                <a:solidFill>
                  <a:schemeClr val="bg2"/>
                </a:solidFill>
              </a:rPr>
              <a:t>3. Human</a:t>
            </a:r>
          </a:p>
          <a:p>
            <a:pPr algn="ctr">
              <a:spcBef>
                <a:spcPct val="25000"/>
              </a:spcBef>
            </a:pPr>
            <a:r>
              <a:rPr lang="en-US" sz="3200" b="1" dirty="0">
                <a:solidFill>
                  <a:schemeClr val="bg2"/>
                </a:solidFill>
              </a:rPr>
              <a:t>4. Monkey</a:t>
            </a:r>
          </a:p>
          <a:p>
            <a:pPr algn="ctr">
              <a:spcBef>
                <a:spcPct val="25000"/>
              </a:spcBef>
            </a:pPr>
            <a:r>
              <a:rPr lang="en-US" sz="3200" b="1" dirty="0">
                <a:solidFill>
                  <a:schemeClr val="bg2"/>
                </a:solidFill>
              </a:rPr>
              <a:t>5. Dolphin</a:t>
            </a:r>
          </a:p>
          <a:p>
            <a:pPr algn="ctr">
              <a:spcBef>
                <a:spcPct val="25000"/>
              </a:spcBef>
            </a:pPr>
            <a:r>
              <a:rPr lang="en-US" sz="3200" b="1" dirty="0">
                <a:solidFill>
                  <a:schemeClr val="bg2"/>
                </a:solidFill>
              </a:rPr>
              <a:t>6. Chimpanzee</a:t>
            </a:r>
          </a:p>
        </p:txBody>
      </p:sp>
      <p:pic>
        <p:nvPicPr>
          <p:cNvPr id="144389" name="Picture 5" descr="C:\TEMP\1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738" y="2438400"/>
            <a:ext cx="1889125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390" name="Picture 6" descr="C:\TEMP\2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838200"/>
            <a:ext cx="1744663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391" name="Picture 7" descr="C:\TEMP\3m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800" y="2286000"/>
            <a:ext cx="19812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392" name="Picture 8" descr="C:\TEMP\4m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063" y="914400"/>
            <a:ext cx="1709737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393" name="Picture 9" descr="C:\TEMP\6m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063" y="4191000"/>
            <a:ext cx="2116137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4394" name="Group 10"/>
          <p:cNvGrpSpPr>
            <a:grpSpLocks/>
          </p:cNvGrpSpPr>
          <p:nvPr/>
        </p:nvGrpSpPr>
        <p:grpSpPr bwMode="auto">
          <a:xfrm>
            <a:off x="4605338" y="1066800"/>
            <a:ext cx="4132262" cy="4343400"/>
            <a:chOff x="3264" y="672"/>
            <a:chExt cx="2928" cy="2736"/>
          </a:xfrm>
        </p:grpSpPr>
        <p:sp>
          <p:nvSpPr>
            <p:cNvPr id="144395" name="Rectangle 11"/>
            <p:cNvSpPr>
              <a:spLocks noChangeArrowheads="1"/>
            </p:cNvSpPr>
            <p:nvPr/>
          </p:nvSpPr>
          <p:spPr bwMode="auto">
            <a:xfrm>
              <a:off x="3264" y="672"/>
              <a:ext cx="43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A</a:t>
              </a:r>
              <a:endParaRPr lang="en-US" sz="4400">
                <a:solidFill>
                  <a:schemeClr val="tx2"/>
                </a:solidFill>
              </a:endParaRPr>
            </a:p>
          </p:txBody>
        </p:sp>
        <p:sp>
          <p:nvSpPr>
            <p:cNvPr id="144396" name="Rectangle 12"/>
            <p:cNvSpPr>
              <a:spLocks noChangeArrowheads="1"/>
            </p:cNvSpPr>
            <p:nvPr/>
          </p:nvSpPr>
          <p:spPr bwMode="auto">
            <a:xfrm>
              <a:off x="5616" y="1776"/>
              <a:ext cx="43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D</a:t>
              </a:r>
              <a:endParaRPr lang="en-US" sz="4400">
                <a:solidFill>
                  <a:schemeClr val="tx2"/>
                </a:solidFill>
              </a:endParaRPr>
            </a:p>
          </p:txBody>
        </p:sp>
        <p:sp>
          <p:nvSpPr>
            <p:cNvPr id="144397" name="Rectangle 13"/>
            <p:cNvSpPr>
              <a:spLocks noChangeArrowheads="1"/>
            </p:cNvSpPr>
            <p:nvPr/>
          </p:nvSpPr>
          <p:spPr bwMode="auto">
            <a:xfrm>
              <a:off x="5568" y="720"/>
              <a:ext cx="43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B</a:t>
              </a:r>
              <a:endParaRPr lang="en-US" sz="4400">
                <a:solidFill>
                  <a:schemeClr val="tx2"/>
                </a:solidFill>
              </a:endParaRPr>
            </a:p>
          </p:txBody>
        </p:sp>
        <p:sp>
          <p:nvSpPr>
            <p:cNvPr id="144398" name="Rectangle 14"/>
            <p:cNvSpPr>
              <a:spLocks noChangeArrowheads="1"/>
            </p:cNvSpPr>
            <p:nvPr/>
          </p:nvSpPr>
          <p:spPr bwMode="auto">
            <a:xfrm>
              <a:off x="3408" y="1824"/>
              <a:ext cx="43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C</a:t>
              </a:r>
              <a:endParaRPr lang="en-US" sz="4400">
                <a:solidFill>
                  <a:schemeClr val="tx2"/>
                </a:solidFill>
              </a:endParaRPr>
            </a:p>
          </p:txBody>
        </p:sp>
        <p:sp>
          <p:nvSpPr>
            <p:cNvPr id="144399" name="Rectangle 15"/>
            <p:cNvSpPr>
              <a:spLocks noChangeArrowheads="1"/>
            </p:cNvSpPr>
            <p:nvPr/>
          </p:nvSpPr>
          <p:spPr bwMode="auto">
            <a:xfrm>
              <a:off x="3504" y="2928"/>
              <a:ext cx="43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E</a:t>
              </a:r>
              <a:endParaRPr lang="en-US" sz="4400">
                <a:solidFill>
                  <a:schemeClr val="tx2"/>
                </a:solidFill>
              </a:endParaRPr>
            </a:p>
          </p:txBody>
        </p:sp>
        <p:sp>
          <p:nvSpPr>
            <p:cNvPr id="144400" name="Rectangle 16"/>
            <p:cNvSpPr>
              <a:spLocks noChangeArrowheads="1"/>
            </p:cNvSpPr>
            <p:nvPr/>
          </p:nvSpPr>
          <p:spPr bwMode="auto">
            <a:xfrm>
              <a:off x="5760" y="2832"/>
              <a:ext cx="43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F</a:t>
              </a:r>
              <a:endParaRPr lang="en-US" sz="4400">
                <a:solidFill>
                  <a:schemeClr val="tx2"/>
                </a:solidFill>
              </a:endParaRPr>
            </a:p>
          </p:txBody>
        </p:sp>
      </p:grpSp>
      <p:sp>
        <p:nvSpPr>
          <p:cNvPr id="144401" name="Text Box 17"/>
          <p:cNvSpPr txBox="1">
            <a:spLocks noChangeArrowheads="1"/>
          </p:cNvSpPr>
          <p:nvPr/>
        </p:nvSpPr>
        <p:spPr bwMode="auto">
          <a:xfrm>
            <a:off x="4419600" y="1447800"/>
            <a:ext cx="4945063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Cat </a:t>
            </a:r>
            <a:r>
              <a:rPr lang="en-US" sz="800"/>
              <a:t>                            		              </a:t>
            </a:r>
            <a:r>
              <a:rPr lang="en-US" sz="2400"/>
              <a:t>Chimpanzee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  Dolphin  		        Human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    Sheep	                   Monkey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16876" y="6276945"/>
            <a:ext cx="3797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http://www.brainmuseum.org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0E248C-29FD-418F-A407-48466C71AC98}"/>
              </a:ext>
            </a:extLst>
          </p:cNvPr>
          <p:cNvSpPr txBox="1"/>
          <p:nvPr/>
        </p:nvSpPr>
        <p:spPr>
          <a:xfrm>
            <a:off x="0" y="804157"/>
            <a:ext cx="2853258" cy="169277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rgbClr val="C00000"/>
                </a:solidFill>
              </a:rPr>
              <a:t>Write Letters A-F &amp; record which animal matches the image </a:t>
            </a:r>
          </a:p>
        </p:txBody>
      </p:sp>
    </p:spTree>
    <p:extLst>
      <p:ext uri="{BB962C8B-B14F-4D97-AF65-F5344CB8AC3E}">
        <p14:creationId xmlns:p14="http://schemas.microsoft.com/office/powerpoint/2010/main" val="17148578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4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0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266" name="Picture 2" descr="C:\Documents and Settings\Administrator\My Documents\temp\brains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3756025" cy="306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7267" name="Rectangle 3"/>
          <p:cNvSpPr>
            <a:spLocks noChangeArrowheads="1"/>
          </p:cNvSpPr>
          <p:nvPr/>
        </p:nvSpPr>
        <p:spPr bwMode="auto">
          <a:xfrm>
            <a:off x="2971800" y="0"/>
            <a:ext cx="3206006" cy="923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Brain</a:t>
            </a:r>
          </a:p>
        </p:txBody>
      </p:sp>
      <p:sp>
        <p:nvSpPr>
          <p:cNvPr id="267268" name="Rectangle 4"/>
          <p:cNvSpPr>
            <a:spLocks noChangeArrowheads="1"/>
          </p:cNvSpPr>
          <p:nvPr/>
        </p:nvSpPr>
        <p:spPr bwMode="auto">
          <a:xfrm>
            <a:off x="5529263" y="914400"/>
            <a:ext cx="3386137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FF00"/>
                </a:solidFill>
              </a:rPr>
              <a:t>Cerebral cortex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FF00"/>
                </a:solidFill>
              </a:rPr>
              <a:t>Thalamus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FF00"/>
                </a:solidFill>
              </a:rPr>
              <a:t>Midbrain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FF00"/>
                </a:solidFill>
              </a:rPr>
              <a:t>Hypothalamus</a:t>
            </a:r>
            <a:endParaRPr lang="en-US" sz="1400" b="1" dirty="0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FF00"/>
                </a:solidFill>
              </a:rPr>
              <a:t>Cerebellum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FF00"/>
                </a:solidFill>
              </a:rPr>
              <a:t>Brainstem</a:t>
            </a:r>
          </a:p>
        </p:txBody>
      </p:sp>
      <p:sp>
        <p:nvSpPr>
          <p:cNvPr id="267269" name="Line 5"/>
          <p:cNvSpPr>
            <a:spLocks noChangeShapeType="1"/>
          </p:cNvSpPr>
          <p:nvPr/>
        </p:nvSpPr>
        <p:spPr bwMode="auto">
          <a:xfrm flipH="1">
            <a:off x="2989263" y="1219200"/>
            <a:ext cx="2505075" cy="3810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70" name="Line 6"/>
          <p:cNvSpPr>
            <a:spLocks noChangeShapeType="1"/>
          </p:cNvSpPr>
          <p:nvPr/>
        </p:nvSpPr>
        <p:spPr bwMode="auto">
          <a:xfrm flipH="1">
            <a:off x="2286000" y="1905000"/>
            <a:ext cx="3276600" cy="685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71" name="Line 7"/>
          <p:cNvSpPr>
            <a:spLocks noChangeShapeType="1"/>
          </p:cNvSpPr>
          <p:nvPr/>
        </p:nvSpPr>
        <p:spPr bwMode="auto">
          <a:xfrm flipH="1" flipV="1">
            <a:off x="2133600" y="2895600"/>
            <a:ext cx="3360738" cy="4572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72" name="Line 8"/>
          <p:cNvSpPr>
            <a:spLocks noChangeShapeType="1"/>
          </p:cNvSpPr>
          <p:nvPr/>
        </p:nvSpPr>
        <p:spPr bwMode="auto">
          <a:xfrm flipH="1">
            <a:off x="2743200" y="2667000"/>
            <a:ext cx="2751138" cy="762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73" name="Line 9"/>
          <p:cNvSpPr>
            <a:spLocks noChangeShapeType="1"/>
          </p:cNvSpPr>
          <p:nvPr/>
        </p:nvSpPr>
        <p:spPr bwMode="auto">
          <a:xfrm flipH="1" flipV="1">
            <a:off x="3505200" y="3276600"/>
            <a:ext cx="2032000" cy="7620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74" name="Line 10"/>
          <p:cNvSpPr>
            <a:spLocks noChangeShapeType="1"/>
          </p:cNvSpPr>
          <p:nvPr/>
        </p:nvSpPr>
        <p:spPr bwMode="auto">
          <a:xfrm flipH="1" flipV="1">
            <a:off x="3048000" y="3581400"/>
            <a:ext cx="2514600" cy="12954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275" name="Rectangle 11"/>
          <p:cNvSpPr>
            <a:spLocks noChangeArrowheads="1"/>
          </p:cNvSpPr>
          <p:nvPr/>
        </p:nvSpPr>
        <p:spPr bwMode="auto">
          <a:xfrm>
            <a:off x="457200" y="4648200"/>
            <a:ext cx="36957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/>
              <a:t>Size (weight)? </a:t>
            </a:r>
          </a:p>
          <a:p>
            <a:r>
              <a:rPr lang="en-US" sz="3200" b="1" dirty="0"/>
              <a:t>Gender differences?</a:t>
            </a:r>
          </a:p>
        </p:txBody>
      </p:sp>
      <p:grpSp>
        <p:nvGrpSpPr>
          <p:cNvPr id="267276" name="Group 12"/>
          <p:cNvGrpSpPr>
            <a:grpSpLocks/>
          </p:cNvGrpSpPr>
          <p:nvPr/>
        </p:nvGrpSpPr>
        <p:grpSpPr bwMode="auto">
          <a:xfrm>
            <a:off x="3302000" y="4953000"/>
            <a:ext cx="2032000" cy="457200"/>
            <a:chOff x="2160" y="3552"/>
            <a:chExt cx="1440" cy="288"/>
          </a:xfrm>
        </p:grpSpPr>
        <p:sp>
          <p:nvSpPr>
            <p:cNvPr id="267277" name="Line 13"/>
            <p:cNvSpPr>
              <a:spLocks noChangeShapeType="1"/>
            </p:cNvSpPr>
            <p:nvPr/>
          </p:nvSpPr>
          <p:spPr bwMode="auto">
            <a:xfrm flipH="1">
              <a:off x="2160" y="3552"/>
              <a:ext cx="816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78" name="Line 14"/>
            <p:cNvSpPr>
              <a:spLocks noChangeShapeType="1"/>
            </p:cNvSpPr>
            <p:nvPr/>
          </p:nvSpPr>
          <p:spPr bwMode="auto">
            <a:xfrm flipH="1">
              <a:off x="2784" y="3840"/>
              <a:ext cx="816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67279" name="Picture 15" descr="C:\Documents and Settings\Administrator\Desktop\water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75" y="4191000"/>
            <a:ext cx="143192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rrow: Right 1">
            <a:extLst>
              <a:ext uri="{FF2B5EF4-FFF2-40B4-BE49-F238E27FC236}">
                <a16:creationId xmlns:a16="http://schemas.microsoft.com/office/drawing/2014/main" id="{7075AEF6-0E10-49A4-AD4A-F504A41A0DC0}"/>
              </a:ext>
            </a:extLst>
          </p:cNvPr>
          <p:cNvSpPr/>
          <p:nvPr/>
        </p:nvSpPr>
        <p:spPr bwMode="auto">
          <a:xfrm>
            <a:off x="4572000" y="5181600"/>
            <a:ext cx="3124200" cy="1371553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</a:rPr>
              <a:t>Don’t get your science from </a:t>
            </a: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</a:rPr>
              <a:t>Waterboy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</a:rPr>
              <a:t>!!!!!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267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7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8" grpId="0" autoUpdateAnimBg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</a:rPr>
              <a:t>OBTAIN INFORMATION INDEPENDENTLY </a:t>
            </a:r>
            <a:r>
              <a:rPr lang="en-US" sz="3200" b="1" dirty="0">
                <a:solidFill>
                  <a:schemeClr val="tx1"/>
                </a:solidFill>
              </a:rPr>
              <a:t>(5 min)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r>
              <a:rPr lang="en-US" sz="3600" b="1" dirty="0"/>
              <a:t>Use a favorite notetaking strategy while reading 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>
                <a:solidFill>
                  <a:srgbClr val="FFFF00"/>
                </a:solidFill>
              </a:rPr>
              <a:t>Page 19 of the  Neuroscience 101 article.</a:t>
            </a:r>
          </a:p>
          <a:p>
            <a:r>
              <a:rPr lang="en-US" sz="3600" b="1" dirty="0"/>
              <a:t>DO NOT READ ON…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FF00"/>
                </a:solidFill>
              </a:rPr>
              <a:t>DONE EARLY? </a:t>
            </a:r>
          </a:p>
          <a:p>
            <a:r>
              <a:rPr lang="en-US" sz="3600" b="1" dirty="0">
                <a:solidFill>
                  <a:srgbClr val="FFFF00"/>
                </a:solidFill>
              </a:rPr>
              <a:t>mid lesson check</a:t>
            </a:r>
          </a:p>
          <a:p>
            <a:r>
              <a:rPr lang="en-US" sz="3600" b="1" dirty="0">
                <a:solidFill>
                  <a:srgbClr val="FFFF00"/>
                </a:solidFill>
              </a:rPr>
              <a:t>Review the vocab list at the end</a:t>
            </a:r>
          </a:p>
        </p:txBody>
      </p:sp>
    </p:spTree>
    <p:extLst>
      <p:ext uri="{BB962C8B-B14F-4D97-AF65-F5344CB8AC3E}">
        <p14:creationId xmlns:p14="http://schemas.microsoft.com/office/powerpoint/2010/main" val="2050467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2895600" y="102936"/>
            <a:ext cx="3986669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Senses </a:t>
            </a:r>
            <a:r>
              <a:rPr lang="en-US" sz="32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(4 min)</a:t>
            </a:r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1676400" y="990600"/>
            <a:ext cx="5816600" cy="3937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square" lIns="92075" tIns="46038" rIns="92075" bIns="46038">
            <a:spAutoFit/>
          </a:bodyPr>
          <a:lstStyle/>
          <a:p>
            <a:pPr marL="230188" indent="-230188">
              <a:spcBef>
                <a:spcPct val="50000"/>
              </a:spcBef>
              <a:buFontTx/>
              <a:buChar char="•"/>
            </a:pPr>
            <a:r>
              <a:rPr lang="en-US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Everyone is their own laboratory with which to test the senses.</a:t>
            </a:r>
          </a:p>
          <a:p>
            <a:pPr marL="230188" indent="-230188">
              <a:spcBef>
                <a:spcPct val="50000"/>
              </a:spcBef>
              <a:buFontTx/>
              <a:buChar char="•"/>
            </a:pPr>
            <a:r>
              <a:rPr lang="en-US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Beware of food allergies; be sensitive to individuals with disabilities.</a:t>
            </a:r>
          </a:p>
          <a:p>
            <a:pPr marL="230188" indent="-230188">
              <a:spcBef>
                <a:spcPct val="50000"/>
              </a:spcBef>
              <a:buFontTx/>
              <a:buChar char="•"/>
            </a:pPr>
            <a:r>
              <a:rPr lang="en-US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Non-human animals are sensitive to different “energies” in the environment.</a:t>
            </a:r>
            <a:endParaRPr lang="en-US" sz="2800" dirty="0">
              <a:solidFill>
                <a:schemeClr val="bg2"/>
              </a:solidFill>
            </a:endParaRPr>
          </a:p>
        </p:txBody>
      </p:sp>
      <p:pic>
        <p:nvPicPr>
          <p:cNvPr id="145412" name="Picture 4" descr="C:\TEMP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038725"/>
            <a:ext cx="1506538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413" name="Picture 5" descr="C:\TEMP\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52725"/>
            <a:ext cx="1506538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414" name="Picture 6" descr="C:\TEMP\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0" y="2752725"/>
            <a:ext cx="1506538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415" name="Picture 7" descr="C:\TEMP\4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0" y="5038725"/>
            <a:ext cx="1506538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416" name="Picture 8" descr="C:\TEMP\5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038725"/>
            <a:ext cx="1506538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417" name="Picture 9" descr="C:\TEMP\6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938" y="5038725"/>
            <a:ext cx="1506537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418" name="Picture 10" descr="C:\TEMP\7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200"/>
            <a:ext cx="1506538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419" name="Picture 11" descr="C:\TEMP\8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0" y="457200"/>
            <a:ext cx="1506538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Pulse">
  <a:themeElements>
    <a:clrScheme name="Pulse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2171</TotalTime>
  <Words>859</Words>
  <Application>Microsoft Office PowerPoint</Application>
  <PresentationFormat>On-screen Show (4:3)</PresentationFormat>
  <Paragraphs>168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 Narrow</vt:lpstr>
      <vt:lpstr>Calibri</vt:lpstr>
      <vt:lpstr>Calibri,Bold</vt:lpstr>
      <vt:lpstr>Symbol</vt:lpstr>
      <vt:lpstr>Times New Roman</vt:lpstr>
      <vt:lpstr>Wingdings</vt:lpstr>
      <vt:lpstr>Pulse</vt:lpstr>
      <vt:lpstr>INITIAL THOUGHTS:  (5 min)  Nervous System </vt:lpstr>
      <vt:lpstr>Central Nervous System</vt:lpstr>
      <vt:lpstr>Central Nervous System</vt:lpstr>
      <vt:lpstr>Central Nervous System</vt:lpstr>
      <vt:lpstr>PowerPoint Presentation</vt:lpstr>
      <vt:lpstr>PowerPoint Presentation</vt:lpstr>
      <vt:lpstr>PowerPoint Presentation</vt:lpstr>
      <vt:lpstr>OBTAIN INFORMATION INDEPENDENTLY (5 min)</vt:lpstr>
      <vt:lpstr>PowerPoint Presentation</vt:lpstr>
      <vt:lpstr>PowerPoint Presentation</vt:lpstr>
      <vt:lpstr>OBTAIN INFORMATION INDEPENDENTLY (5 min)</vt:lpstr>
      <vt:lpstr>OBTAIN INFORMATION INDEPENDENTLY (5 min)</vt:lpstr>
      <vt:lpstr>How is the brain similar or different to a computer? Create a T-chart or Venn Diagram (EXIT TICKET)</vt:lpstr>
      <vt:lpstr>Brain Metaphor Practice (3 min)</vt:lpstr>
    </vt:vector>
  </TitlesOfParts>
  <Company>Dept. Anesthesiology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Resources for Teaching Neuroscience 1997 Society for Neuroscience Annual Meeting   http://weber.u.washington.edu/~chudler/webed.html   http://weber.u.washington.edu/~chudler/neurosci.html   Eric H. Chudler, Ph.D. Department of Anesthesiology University of Washington</dc:title>
  <dc:creator>Eric H. Chudler</dc:creator>
  <cp:lastModifiedBy>Jephson-Hernandez, Shannon</cp:lastModifiedBy>
  <cp:revision>123</cp:revision>
  <cp:lastPrinted>1998-08-19T17:27:42Z</cp:lastPrinted>
  <dcterms:created xsi:type="dcterms:W3CDTF">1997-10-19T04:58:32Z</dcterms:created>
  <dcterms:modified xsi:type="dcterms:W3CDTF">2019-04-16T04:12:27Z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chudler@u.washington.edu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C:\My Documents\ppt</vt:lpwstr>
  </property>
</Properties>
</file>