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58" r:id="rId5"/>
    <p:sldId id="264" r:id="rId6"/>
    <p:sldId id="257" r:id="rId7"/>
    <p:sldId id="260" r:id="rId8"/>
    <p:sldId id="266" r:id="rId9"/>
    <p:sldId id="262" r:id="rId10"/>
    <p:sldId id="259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7FF943-2DF8-4BAF-9BFB-8FE981E2572A}">
          <p14:sldIdLst>
            <p14:sldId id="256"/>
            <p14:sldId id="263"/>
            <p14:sldId id="265"/>
            <p14:sldId id="258"/>
            <p14:sldId id="264"/>
            <p14:sldId id="257"/>
            <p14:sldId id="260"/>
            <p14:sldId id="266"/>
            <p14:sldId id="262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5A054367-E220-434B-8BE0-CB1C0AA21A87}" type="datetimeFigureOut">
              <a:rPr lang="en-US" smtClean="0"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26EF9D2-6C2D-4BB1-976E-141BAC7657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ADJQGJ85rw&amp;feature=player_detailpag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SzsI5aGcK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SzsI5aGcK4" TargetMode="Externa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lRamGBSoP4" TargetMode="External"/><Relationship Id="rId2" Type="http://schemas.openxmlformats.org/officeDocument/2006/relationships/hyperlink" Target="http://www.tubechop.com/watch/33294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ELpfYCZa87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vjK-4NXRsM" TargetMode="External"/><Relationship Id="rId2" Type="http://schemas.openxmlformats.org/officeDocument/2006/relationships/hyperlink" Target="http://www.youtube.com/watch?v=wlYiDxNcMd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PHINEAS Gage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Understanding a 3D Neural Network</a:t>
            </a:r>
          </a:p>
        </p:txBody>
      </p:sp>
    </p:spTree>
    <p:extLst>
      <p:ext uri="{BB962C8B-B14F-4D97-AF65-F5344CB8AC3E}">
        <p14:creationId xmlns:p14="http://schemas.microsoft.com/office/powerpoint/2010/main" val="164182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95800"/>
            <a:ext cx="7620000" cy="1600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Connecting the Regions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NEXT we will connect the regions of our lobe to other lobes:</a:t>
            </a:r>
          </a:p>
          <a:p>
            <a:pPr marL="0" indent="0">
              <a:buNone/>
            </a:pPr>
            <a:r>
              <a:rPr lang="en-US" b="1" dirty="0"/>
              <a:t>INSTRUCTIONS: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Sketch a diagram all neural network on your worksheet.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Correctly label each of the nodes in your diagram.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Now Watch this video: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 	</a:t>
            </a:r>
            <a:r>
              <a:rPr lang="en-US" dirty="0">
                <a:hlinkClick r:id="rId2"/>
              </a:rPr>
              <a:t>View Path of Tampering Rod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19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6200" cy="1600200"/>
          </a:xfrm>
        </p:spPr>
        <p:txBody>
          <a:bodyPr>
            <a:normAutofit fontScale="90000"/>
          </a:bodyPr>
          <a:lstStyle/>
          <a:p>
            <a:r>
              <a:rPr lang="en-US" u="sng" dirty="0">
                <a:solidFill>
                  <a:prstClr val="black">
                    <a:lumMod val="85000"/>
                    <a:lumOff val="15000"/>
                  </a:prstClr>
                </a:solidFill>
              </a:rPr>
              <a:t>Evidence of Understanding:</a:t>
            </a:r>
            <a:br>
              <a:rPr lang="en-US" u="sng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/>
              <a:t>Apply what you have learned about neuroplasticity to explain differences in Phineas before and after his accident using evidence &amp; reasoning.</a:t>
            </a:r>
          </a:p>
        </p:txBody>
      </p:sp>
    </p:spTree>
    <p:extLst>
      <p:ext uri="{BB962C8B-B14F-4D97-AF65-F5344CB8AC3E}">
        <p14:creationId xmlns:p14="http://schemas.microsoft.com/office/powerpoint/2010/main" val="3857745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ECC049-951E-44C9-9770-FA86A4B19C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5105400"/>
            <a:ext cx="90678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brain damage affect the rest of the body?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DEA5DB-298E-4D6C-9E9F-1C6A46444B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LEARNING TARGET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13970FF-7CC2-4ED7-9CAE-499583890B3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Evaluate information for the structure and function of the nervous system’s relationship with other body systems.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E35A215-02F0-42B6-8E88-5C21556E63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SUCCESS CRITERIA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665DB5-A004-40BF-AB78-2F557FD77EF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Synthesize systems thinking and neuroscience to predict the effects of brain damage on other parts of the body.</a:t>
            </a:r>
          </a:p>
        </p:txBody>
      </p:sp>
    </p:spTree>
    <p:extLst>
      <p:ext uri="{BB962C8B-B14F-4D97-AF65-F5344CB8AC3E}">
        <p14:creationId xmlns:p14="http://schemas.microsoft.com/office/powerpoint/2010/main" val="539734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34A6FFA-702F-4775-9110-DB2C9B799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How the brain works….</a:t>
            </a:r>
            <a:endParaRPr lang="en-US" dirty="0"/>
          </a:p>
        </p:txBody>
      </p:sp>
      <p:pic>
        <p:nvPicPr>
          <p:cNvPr id="10" name="Online Media 9">
            <a:hlinkClick r:id="" action="ppaction://media"/>
            <a:extLst>
              <a:ext uri="{FF2B5EF4-FFF2-40B4-BE49-F238E27FC236}">
                <a16:creationId xmlns:a16="http://schemas.microsoft.com/office/drawing/2014/main" id="{5E802BE9-24D2-49B6-972D-FABAFCA870C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43000" y="85725"/>
            <a:ext cx="6781800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85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0"/>
            <a:ext cx="81534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Understanding Phineas Gage</a:t>
            </a:r>
            <a:b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latin typeface="Aparajita" panose="020B0604020202020204" pitchFamily="34" charset="0"/>
                <a:cs typeface="Aparajita" panose="020B0604020202020204" pitchFamily="34" charset="0"/>
              </a:rPr>
              <a:t>Discuss with your lab group &amp; answer:</a:t>
            </a:r>
            <a:r>
              <a:rPr lang="en-US" sz="2800" dirty="0">
                <a:latin typeface="Aparajita" panose="020B0604020202020204" pitchFamily="34" charset="0"/>
                <a:cs typeface="Aparajita" panose="020B0604020202020204" pitchFamily="34" charset="0"/>
              </a:rPr>
              <a:t> </a:t>
            </a:r>
            <a:endParaRPr lang="en-US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Phineas Gage Video Link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parajita" panose="020B0604020202020204" pitchFamily="34" charset="0"/>
                <a:cs typeface="Aparajita" panose="020B0604020202020204" pitchFamily="34" charset="0"/>
                <a:hlinkClick r:id="rId3"/>
              </a:rPr>
              <a:t>Phineas Gage Video Link 2</a:t>
            </a:r>
            <a:endParaRPr lang="en-US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was Phineas like before the accident?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stayed the same for Phineas after the accident?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changed?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region of his brain was most affected by the accident?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information did his injury provide to neuroscientists?</a:t>
            </a:r>
          </a:p>
          <a:p>
            <a:pPr marL="0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181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ECFC-BFBE-4E6F-81E3-B9D00A73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Make a Neuron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59B9-777A-4C6C-9E2D-2BF0D54A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85800"/>
            <a:ext cx="891540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dirty="0"/>
              <a:t>1. Use the materials to make a neuron model:</a:t>
            </a:r>
          </a:p>
          <a:p>
            <a:r>
              <a:rPr lang="en-US" sz="3200" dirty="0"/>
              <a:t>Green Wires= Dendrites</a:t>
            </a:r>
          </a:p>
          <a:p>
            <a:r>
              <a:rPr lang="en-US" sz="3200" dirty="0"/>
              <a:t>Bath Sponge = Cell Body</a:t>
            </a:r>
          </a:p>
          <a:p>
            <a:r>
              <a:rPr lang="en-US" sz="3200" dirty="0"/>
              <a:t>Fuzzy Neon Wire = Axon</a:t>
            </a:r>
          </a:p>
          <a:p>
            <a:r>
              <a:rPr lang="en-US" sz="3200" dirty="0"/>
              <a:t>Noodles= Myelin</a:t>
            </a:r>
          </a:p>
          <a:p>
            <a:r>
              <a:rPr lang="en-US" sz="3200" dirty="0"/>
              <a:t>Bubble Wrap = Pre-synaptic Terminal</a:t>
            </a:r>
          </a:p>
          <a:p>
            <a:pPr marL="0" indent="0">
              <a:buNone/>
            </a:pPr>
            <a:r>
              <a:rPr lang="en-US" sz="3200" dirty="0"/>
              <a:t>2. Attach your neuron to your class lobe</a:t>
            </a:r>
          </a:p>
          <a:p>
            <a:pPr marL="0" indent="0">
              <a:buNone/>
            </a:pPr>
            <a:r>
              <a:rPr lang="en-US" sz="3200" dirty="0"/>
              <a:t>3. Record your neuron’s “Assigned Node” </a:t>
            </a:r>
            <a:r>
              <a:rPr lang="en-US" sz="3200" i="1" dirty="0"/>
              <a:t>ex T21, or P14 </a:t>
            </a:r>
          </a:p>
        </p:txBody>
      </p:sp>
    </p:spTree>
    <p:extLst>
      <p:ext uri="{BB962C8B-B14F-4D97-AF65-F5344CB8AC3E}">
        <p14:creationId xmlns:p14="http://schemas.microsoft.com/office/powerpoint/2010/main" val="206526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  <a:t>Group Review Questions</a:t>
            </a:r>
            <a:br>
              <a:rPr lang="en-US" b="1" u="sng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>
                <a:latin typeface="Aparajita" panose="020B0604020202020204" pitchFamily="34" charset="0"/>
                <a:cs typeface="Aparajita" panose="020B0604020202020204" pitchFamily="34" charset="0"/>
              </a:rPr>
              <a:t>Consider your class brain (Lobe).</a:t>
            </a:r>
          </a:p>
          <a:p>
            <a:pPr marL="0" indent="0">
              <a:buNone/>
            </a:pPr>
            <a:r>
              <a:rPr lang="en-US" sz="2800" b="1" dirty="0">
                <a:latin typeface="Aparajita" panose="020B0604020202020204" pitchFamily="34" charset="0"/>
                <a:cs typeface="Aparajita" panose="020B0604020202020204" pitchFamily="34" charset="0"/>
              </a:rPr>
              <a:t>Discuss the following with your group…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1. What actions are controlled in this region of the brain?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2. How do the neurons communicate with each other?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3. Do the neurons touch each other to communicate?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4. Which neurons are the most important? Explain why.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75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4572000"/>
            <a:ext cx="6210300" cy="16002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900" b="1" dirty="0"/>
              <a:t>How is the body controlled by the brain?</a:t>
            </a:r>
            <a:endParaRPr lang="en-US" sz="49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2057400"/>
            <a:ext cx="8915400" cy="25146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How might damage in one region affect other connected regions?</a:t>
            </a:r>
          </a:p>
          <a:p>
            <a:r>
              <a:rPr lang="en-US" sz="3200" b="1" dirty="0">
                <a:latin typeface="Aparajita" panose="020B0604020202020204" pitchFamily="34" charset="0"/>
                <a:cs typeface="Aparajita" panose="020B0604020202020204" pitchFamily="34" charset="0"/>
              </a:rPr>
              <a:t>Are there alternative pathways for action potentials to travel in the class model?</a:t>
            </a:r>
          </a:p>
          <a:p>
            <a:r>
              <a:rPr lang="en-US" sz="3600" b="1" dirty="0">
                <a:latin typeface="Aparajita" panose="020B0604020202020204" pitchFamily="34" charset="0"/>
                <a:cs typeface="Aparajita" panose="020B0604020202020204" pitchFamily="34" charset="0"/>
                <a:hlinkClick r:id="rId2"/>
              </a:rPr>
              <a:t>Neuroplasticity video link</a:t>
            </a:r>
            <a:endParaRPr lang="en-US" sz="3600" b="1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07054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0"/>
            <a:ext cx="8382000" cy="1600200"/>
          </a:xfrm>
        </p:spPr>
        <p:txBody>
          <a:bodyPr>
            <a:normAutofit fontScale="90000"/>
          </a:bodyPr>
          <a:lstStyle/>
          <a:p>
            <a:pPr algn="ctr"/>
            <a:br>
              <a:rPr lang="en-US" b="1" dirty="0"/>
            </a:br>
            <a:r>
              <a:rPr lang="en-US" sz="4900" b="1" dirty="0"/>
              <a:t>How does neuroplasticity help injured brains?</a:t>
            </a:r>
            <a:endParaRPr lang="en-US" sz="49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61" y="114300"/>
            <a:ext cx="8839200" cy="3886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/>
              <a:t>What happens to each lobe when it’s injured?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What is an advantage of these alternative paths?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2054" y="2786777"/>
            <a:ext cx="8534400" cy="1274195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lvl="0">
              <a:spcBef>
                <a:spcPct val="20000"/>
              </a:spcBef>
              <a:buClr>
                <a:srgbClr val="AD0101"/>
              </a:buClr>
            </a:pPr>
            <a:endParaRPr lang="en-US" sz="2400" b="1" dirty="0">
              <a:solidFill>
                <a:srgbClr val="303030"/>
              </a:solidFill>
              <a:hlinkClick r:id="rId2"/>
            </a:endParaRPr>
          </a:p>
          <a:p>
            <a:pPr lvl="0">
              <a:spcBef>
                <a:spcPct val="20000"/>
              </a:spcBef>
              <a:buClr>
                <a:srgbClr val="AD0101"/>
              </a:buClr>
            </a:pPr>
            <a:r>
              <a:rPr lang="en-US" sz="3200" b="1" dirty="0">
                <a:solidFill>
                  <a:srgbClr val="303030"/>
                </a:solidFill>
                <a:hlinkClick r:id="rId3"/>
              </a:rPr>
              <a:t>TBI Video Link</a:t>
            </a:r>
            <a:endParaRPr lang="en-US" sz="32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200" u="sng" dirty="0">
              <a:solidFill>
                <a:srgbClr val="0000FF"/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2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42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Make a node diagram.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INSTRUCTIONS: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Sketch a diagram of the "Class" neural network on your worksheet.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Correctly label each of the nodes in your diagram.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Label your diagram &amp; identify the primary function of your class lobe.</a:t>
            </a:r>
          </a:p>
          <a:p>
            <a:r>
              <a:rPr lang="en-US" dirty="0">
                <a:latin typeface="Aparajita" panose="020B0604020202020204" pitchFamily="34" charset="0"/>
                <a:cs typeface="Aparajita" panose="020B0604020202020204" pitchFamily="34" charset="0"/>
              </a:rPr>
              <a:t>Identify the most important nodes in your neural network.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329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288</TotalTime>
  <Words>422</Words>
  <Application>Microsoft Office PowerPoint</Application>
  <PresentationFormat>On-screen Show (4:3)</PresentationFormat>
  <Paragraphs>59</Paragraphs>
  <Slides>11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Mincho</vt:lpstr>
      <vt:lpstr>Aparajita</vt:lpstr>
      <vt:lpstr>Arial</vt:lpstr>
      <vt:lpstr>Cambria</vt:lpstr>
      <vt:lpstr>Impact</vt:lpstr>
      <vt:lpstr>Times New Roman</vt:lpstr>
      <vt:lpstr>NewsPrint</vt:lpstr>
      <vt:lpstr>PHINEAS Gage</vt:lpstr>
      <vt:lpstr>How does brain damage affect the rest of the body?</vt:lpstr>
      <vt:lpstr>How the brain works….</vt:lpstr>
      <vt:lpstr>Understanding Phineas Gage </vt:lpstr>
      <vt:lpstr>Make a Neuron Model</vt:lpstr>
      <vt:lpstr>Group Review Questions </vt:lpstr>
      <vt:lpstr> How is the body controlled by the brain?</vt:lpstr>
      <vt:lpstr> How does neuroplasticity help injured brains?</vt:lpstr>
      <vt:lpstr>Make a node diagram.</vt:lpstr>
      <vt:lpstr>Connecting the Regions</vt:lpstr>
      <vt:lpstr>Evidence of Understanding: </vt:lpstr>
    </vt:vector>
  </TitlesOfParts>
  <Company>Kent School District 415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PHINEAS</dc:title>
  <dc:creator>KSD</dc:creator>
  <cp:lastModifiedBy>Jephson-Hernandez, Shannon</cp:lastModifiedBy>
  <cp:revision>21</cp:revision>
  <dcterms:created xsi:type="dcterms:W3CDTF">2014-01-30T02:15:26Z</dcterms:created>
  <dcterms:modified xsi:type="dcterms:W3CDTF">2018-04-06T14:32:11Z</dcterms:modified>
</cp:coreProperties>
</file>