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8" r:id="rId3"/>
    <p:sldId id="273" r:id="rId4"/>
    <p:sldId id="277" r:id="rId5"/>
    <p:sldId id="274" r:id="rId6"/>
    <p:sldId id="278" r:id="rId7"/>
    <p:sldId id="269" r:id="rId8"/>
    <p:sldId id="267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C21D-9842-46CC-B77E-526DD2B840C8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E8D-78AD-452E-9D36-252ADE82D12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C21D-9842-46CC-B77E-526DD2B840C8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E8D-78AD-452E-9D36-252ADE82D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C21D-9842-46CC-B77E-526DD2B840C8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E8D-78AD-452E-9D36-252ADE82D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C21D-9842-46CC-B77E-526DD2B840C8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E8D-78AD-452E-9D36-252ADE82D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C21D-9842-46CC-B77E-526DD2B840C8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E8D-78AD-452E-9D36-252ADE82D1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C21D-9842-46CC-B77E-526DD2B840C8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E8D-78AD-452E-9D36-252ADE82D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C21D-9842-46CC-B77E-526DD2B840C8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E8D-78AD-452E-9D36-252ADE82D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C21D-9842-46CC-B77E-526DD2B840C8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E8D-78AD-452E-9D36-252ADE82D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C21D-9842-46CC-B77E-526DD2B840C8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E8D-78AD-452E-9D36-252ADE82D1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C21D-9842-46CC-B77E-526DD2B840C8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E8D-78AD-452E-9D36-252ADE82D12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3A2C21D-9842-46CC-B77E-526DD2B840C8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7D8BE8D-78AD-452E-9D36-252ADE82D1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3A2C21D-9842-46CC-B77E-526DD2B840C8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7D8BE8D-78AD-452E-9D36-252ADE82D1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neuron.illinois.edu/games/tbigame/goldenhou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Golden Hour: Day </a:t>
            </a:r>
            <a:r>
              <a:rPr lang="en-US" dirty="0"/>
              <a:t>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 Interactive PPT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880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4625609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What are the different major landmarks in the brain? </a:t>
            </a:r>
          </a:p>
          <a:p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Can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you remember what the functions of these areas are? </a:t>
            </a:r>
          </a:p>
          <a:p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What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are the different types of brain injuries you learned about? </a:t>
            </a:r>
          </a:p>
          <a:p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How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does a CT scan work? </a:t>
            </a:r>
          </a:p>
        </p:txBody>
      </p:sp>
    </p:spTree>
    <p:extLst>
      <p:ext uri="{BB962C8B-B14F-4D97-AF65-F5344CB8AC3E}">
        <p14:creationId xmlns:p14="http://schemas.microsoft.com/office/powerpoint/2010/main" val="4075596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This &amp; Discuss…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need </a:t>
            </a:r>
            <a:r>
              <a:rPr lang="en-US" dirty="0"/>
              <a:t>to now conduct surgery on the patient to remove the hematoma in order to relieve the pressure it is putting on the brain. </a:t>
            </a: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r>
              <a:rPr lang="en-US" dirty="0"/>
              <a:t>In order to get to the brain, what will you, as </a:t>
            </a:r>
          </a:p>
          <a:p>
            <a:pPr marL="118872" indent="0">
              <a:buNone/>
            </a:pPr>
            <a:r>
              <a:rPr lang="en-US" dirty="0"/>
              <a:t>you perform surgery, need to cut </a:t>
            </a:r>
            <a:r>
              <a:rPr lang="en-US" dirty="0" smtClean="0"/>
              <a:t>through first</a:t>
            </a:r>
            <a:r>
              <a:rPr lang="en-US" dirty="0"/>
              <a:t>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970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 Surrounding the Brain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6248400" cy="4625609"/>
          </a:xfrm>
        </p:spPr>
        <p:txBody>
          <a:bodyPr/>
          <a:lstStyle/>
          <a:p>
            <a:r>
              <a:rPr lang="en-US" dirty="0"/>
              <a:t>http://www.nlm.nih.gov/medlineplus/ency/imagepages/19080.htm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6324600" cy="5059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53200" y="1311095"/>
            <a:ext cx="2514599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Based on what you know about the patient’s injury in The Golden Hour from the CT scans, where is the build-up of blood, the hematoma? </a:t>
            </a:r>
          </a:p>
          <a:p>
            <a:r>
              <a:rPr lang="en-US" dirty="0" smtClean="0"/>
              <a:t>Retrieved from: http</a:t>
            </a:r>
            <a:r>
              <a:rPr lang="en-US" dirty="0"/>
              <a:t>://www.nlm.nih.gov/medlineplus/ency/imagepages/19080.htm</a:t>
            </a:r>
          </a:p>
        </p:txBody>
      </p:sp>
    </p:spTree>
    <p:extLst>
      <p:ext uri="{BB962C8B-B14F-4D97-AF65-F5344CB8AC3E}">
        <p14:creationId xmlns:p14="http://schemas.microsoft.com/office/powerpoint/2010/main" val="3304765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STEPS…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endParaRPr lang="en-US" dirty="0"/>
          </a:p>
          <a:p>
            <a:r>
              <a:rPr lang="en-US" dirty="0"/>
              <a:t>What layers will you need to cut through during the surgery to get to the hematoma? </a:t>
            </a:r>
            <a:endParaRPr lang="en-US" dirty="0" smtClean="0"/>
          </a:p>
          <a:p>
            <a:endParaRPr lang="en-US" dirty="0"/>
          </a:p>
          <a:p>
            <a:pPr marL="118872" indent="0">
              <a:buNone/>
            </a:pPr>
            <a:r>
              <a:rPr lang="en-US" b="1" dirty="0" smtClean="0"/>
              <a:t>NEXT: </a:t>
            </a:r>
            <a:r>
              <a:rPr lang="en-US" dirty="0" smtClean="0"/>
              <a:t>LOOK AT THE CSF—the </a:t>
            </a:r>
            <a:r>
              <a:rPr lang="en-US" dirty="0"/>
              <a:t>cerebrospinal fluid (CSF). This is a clear, colorless body fluid that is located between the arachnoid layer and the </a:t>
            </a:r>
            <a:r>
              <a:rPr lang="en-US" dirty="0" err="1"/>
              <a:t>pia</a:t>
            </a:r>
            <a:r>
              <a:rPr lang="en-US" dirty="0"/>
              <a:t> mater.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What do you think is one of the purposes of the cerebrospinal fluid? 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39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686800" cy="4625609"/>
          </a:xfr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en-US" sz="39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Take turns shaking the balloons. </a:t>
            </a:r>
          </a:p>
          <a:p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What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did you notice?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Were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the two balloons the same or different? How? </a:t>
            </a:r>
          </a:p>
          <a:p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What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did the water appear to be doing? </a:t>
            </a:r>
          </a:p>
          <a:p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If we were to use these balloons as a model for the skull, brain, and CSF, what would represent the skull? The brain? The CSF? </a:t>
            </a:r>
          </a:p>
          <a:p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How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might this model help us to understand the role of the CSF? </a:t>
            </a:r>
          </a:p>
          <a:p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This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balloon demonstration is a model—what are some shortcomings of this as a model for the brain, CSF, and skull?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223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Activity 2: </a:t>
            </a:r>
            <a:r>
              <a:rPr lang="en-US" dirty="0" smtClean="0"/>
              <a:t>What to Expect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75191"/>
            <a:ext cx="8763000" cy="4625609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en-US" sz="3800" b="1" dirty="0"/>
              <a:t>In Scene 3, the Surgery scene, a neurosurgeon will guide </a:t>
            </a:r>
            <a:r>
              <a:rPr lang="en-US" sz="3800" b="1" dirty="0" smtClean="0"/>
              <a:t>you through </a:t>
            </a:r>
            <a:r>
              <a:rPr lang="en-US" sz="3800" b="1" dirty="0"/>
              <a:t>a step by step surgery procedure to remove the hematoma. In this </a:t>
            </a:r>
            <a:r>
              <a:rPr lang="en-US" sz="3800" b="1" dirty="0" smtClean="0"/>
              <a:t>process you </a:t>
            </a:r>
            <a:r>
              <a:rPr lang="en-US" sz="3800" b="1" dirty="0"/>
              <a:t>will experience the following </a:t>
            </a:r>
            <a:r>
              <a:rPr lang="en-US" sz="3800" b="1" dirty="0" smtClean="0"/>
              <a:t>steps:</a:t>
            </a:r>
          </a:p>
          <a:p>
            <a:endParaRPr lang="en-US" dirty="0"/>
          </a:p>
          <a:p>
            <a:r>
              <a:rPr lang="en-US" dirty="0"/>
              <a:t>Disinfect the patient’s head before beginning </a:t>
            </a:r>
          </a:p>
          <a:p>
            <a:r>
              <a:rPr lang="en-US" dirty="0" smtClean="0"/>
              <a:t>Use </a:t>
            </a:r>
            <a:r>
              <a:rPr lang="en-US" dirty="0"/>
              <a:t>a scalpel to make an incision in the scalp </a:t>
            </a:r>
          </a:p>
          <a:p>
            <a:r>
              <a:rPr lang="en-US" dirty="0" smtClean="0"/>
              <a:t>Use </a:t>
            </a:r>
            <a:r>
              <a:rPr lang="en-US" dirty="0"/>
              <a:t>a bone drill to separate and then remove a piece of the skull </a:t>
            </a:r>
          </a:p>
          <a:p>
            <a:r>
              <a:rPr lang="en-US" dirty="0" smtClean="0"/>
              <a:t>Use </a:t>
            </a:r>
            <a:r>
              <a:rPr lang="en-US" dirty="0"/>
              <a:t>a </a:t>
            </a:r>
            <a:r>
              <a:rPr lang="en-US" dirty="0" err="1"/>
              <a:t>dura</a:t>
            </a:r>
            <a:r>
              <a:rPr lang="en-US" dirty="0"/>
              <a:t> scalpel to cut through the </a:t>
            </a:r>
            <a:r>
              <a:rPr lang="en-US" dirty="0" err="1"/>
              <a:t>dura</a:t>
            </a:r>
            <a:r>
              <a:rPr lang="en-US" dirty="0"/>
              <a:t> </a:t>
            </a:r>
          </a:p>
          <a:p>
            <a:r>
              <a:rPr lang="en-US" dirty="0" smtClean="0"/>
              <a:t>Use </a:t>
            </a:r>
            <a:r>
              <a:rPr lang="en-US" dirty="0"/>
              <a:t>irrigation and suction to break up and remove the hematoma </a:t>
            </a:r>
          </a:p>
          <a:p>
            <a:r>
              <a:rPr lang="en-US" dirty="0" smtClean="0"/>
              <a:t>Place </a:t>
            </a:r>
            <a:r>
              <a:rPr lang="en-US" dirty="0"/>
              <a:t>a surgical sponge at the site of the hematoma </a:t>
            </a:r>
          </a:p>
          <a:p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565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the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hlinkClick r:id="rId2"/>
              </a:rPr>
              <a:t>Golden Hour Game Link: Scene 3</a:t>
            </a:r>
            <a:endParaRPr lang="en-US" b="1" dirty="0" smtClean="0"/>
          </a:p>
          <a:p>
            <a:endParaRPr lang="en-US" dirty="0"/>
          </a:p>
          <a:p>
            <a:r>
              <a:rPr lang="en-US" dirty="0" smtClean="0"/>
              <a:t>Complete your </a:t>
            </a:r>
            <a:r>
              <a:rPr lang="en-US" dirty="0" smtClean="0"/>
              <a:t>Surgery Report &amp; </a:t>
            </a:r>
            <a:r>
              <a:rPr lang="en-US" dirty="0" smtClean="0"/>
              <a:t>write your conclusion on the back.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8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 Summary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Did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you remove the layers that we had discussed before starting the game? What layers did you have to cut? </a:t>
            </a:r>
          </a:p>
          <a:p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What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are some of the difficulties the patient might have after surgery? </a:t>
            </a:r>
          </a:p>
          <a:p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What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is your evidence? What is your reasoning? </a:t>
            </a:r>
          </a:p>
          <a:p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What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kinds of difficulties might he have had if the hematoma was in the frontal lobe? The occipital lobe?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854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181</TotalTime>
  <Words>504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The Golden Hour: Day 3</vt:lpstr>
      <vt:lpstr>INITIAL THOUGHTS</vt:lpstr>
      <vt:lpstr>Consider This &amp; Discuss…</vt:lpstr>
      <vt:lpstr>Layers Surrounding the Brain</vt:lpstr>
      <vt:lpstr>NEXT STEPS…</vt:lpstr>
      <vt:lpstr>ACTIVITY 1</vt:lpstr>
      <vt:lpstr>Activity 2: What to Expect</vt:lpstr>
      <vt:lpstr>Play the Game</vt:lpstr>
      <vt:lpstr>Class Summary Discussion</vt:lpstr>
    </vt:vector>
  </TitlesOfParts>
  <Company>Kent School District 415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Golden Hour</dc:title>
  <dc:creator>KSD</dc:creator>
  <cp:lastModifiedBy>KSD</cp:lastModifiedBy>
  <cp:revision>16</cp:revision>
  <cp:lastPrinted>2014-01-30T05:24:48Z</cp:lastPrinted>
  <dcterms:created xsi:type="dcterms:W3CDTF">2014-01-30T03:01:35Z</dcterms:created>
  <dcterms:modified xsi:type="dcterms:W3CDTF">2014-02-04T04:29:21Z</dcterms:modified>
</cp:coreProperties>
</file>